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1773" r:id="rId2"/>
    <p:sldId id="1774" r:id="rId3"/>
    <p:sldId id="2143" r:id="rId4"/>
    <p:sldId id="2144" r:id="rId5"/>
    <p:sldId id="2146" r:id="rId6"/>
    <p:sldId id="2145" r:id="rId7"/>
    <p:sldId id="2147" r:id="rId8"/>
    <p:sldId id="2155" r:id="rId9"/>
    <p:sldId id="2156" r:id="rId10"/>
    <p:sldId id="2197" r:id="rId11"/>
    <p:sldId id="2200" r:id="rId12"/>
    <p:sldId id="2201" r:id="rId13"/>
    <p:sldId id="2142" r:id="rId14"/>
    <p:sldId id="2198" r:id="rId15"/>
    <p:sldId id="2170" r:id="rId16"/>
    <p:sldId id="2202" r:id="rId17"/>
    <p:sldId id="2171" r:id="rId18"/>
    <p:sldId id="2175" r:id="rId19"/>
    <p:sldId id="2176" r:id="rId20"/>
    <p:sldId id="2178" r:id="rId21"/>
    <p:sldId id="2183" r:id="rId22"/>
    <p:sldId id="2185" r:id="rId23"/>
    <p:sldId id="2203" r:id="rId24"/>
    <p:sldId id="2186" r:id="rId25"/>
    <p:sldId id="2187" r:id="rId26"/>
    <p:sldId id="2188" r:id="rId27"/>
    <p:sldId id="2194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Wingdings 2" panose="05020102010507070707" pitchFamily="18" charset="2"/>
      <p:regular r:id="rId36"/>
    </p:embeddedFont>
    <p:embeddedFont>
      <p:font typeface="等线" panose="02010600030101010101" pitchFamily="2" charset="-122"/>
      <p:regular r:id="rId37"/>
      <p:bold r:id="rId38"/>
    </p:embeddedFont>
    <p:embeddedFont>
      <p:font typeface="黑体" panose="02010609060101010101" pitchFamily="49" charset="-122"/>
      <p:regular r:id="rId39"/>
    </p:embeddedFont>
    <p:embeddedFont>
      <p:font typeface="华文楷体" panose="02010600040101010101" pitchFamily="2" charset="-122"/>
      <p:regular r:id="rId40"/>
    </p:embeddedFont>
    <p:embeddedFont>
      <p:font typeface="楷体" panose="02010609060101010101" pitchFamily="49" charset="-122"/>
      <p:regular r:id="rId41"/>
    </p:embeddedFont>
    <p:embeddedFont>
      <p:font typeface="隶书" panose="02010509060101010101" pitchFamily="49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3">
          <p15:clr>
            <a:srgbClr val="A4A3A4"/>
          </p15:clr>
        </p15:guide>
        <p15:guide id="2" orient="horz" pos="56">
          <p15:clr>
            <a:srgbClr val="A4A3A4"/>
          </p15:clr>
        </p15:guide>
        <p15:guide id="3" orient="horz" pos="2543">
          <p15:clr>
            <a:srgbClr val="A4A3A4"/>
          </p15:clr>
        </p15:guide>
        <p15:guide id="4" pos="5111">
          <p15:clr>
            <a:srgbClr val="A4A3A4"/>
          </p15:clr>
        </p15:guide>
        <p15:guide id="5" pos="3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FFFF"/>
    <a:srgbClr val="FFFF00"/>
    <a:srgbClr val="00CC00"/>
    <a:srgbClr val="FF5050"/>
    <a:srgbClr val="CC0000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0" autoAdjust="0"/>
    <p:restoredTop sz="99298" autoAdjust="0"/>
  </p:normalViewPr>
  <p:slideViewPr>
    <p:cSldViewPr snapToObjects="1">
      <p:cViewPr varScale="1">
        <p:scale>
          <a:sx n="140" d="100"/>
          <a:sy n="140" d="100"/>
        </p:scale>
        <p:origin x="666" y="126"/>
      </p:cViewPr>
      <p:guideLst>
        <p:guide orient="horz" pos="3003"/>
        <p:guide orient="horz" pos="56"/>
        <p:guide orient="horz" pos="2543"/>
        <p:guide pos="5111"/>
        <p:guide pos="361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80" d="100"/>
        <a:sy n="8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0F4A1F0-593E-48DB-81E3-67519DC3F5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6D720D-E836-424E-8792-A57F6E72C54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315697C9-1441-4258-A7EF-EE30A30A0047}" type="datetimeFigureOut">
              <a:rPr lang="zh-CN" altLang="en-US"/>
              <a:pPr>
                <a:defRPr/>
              </a:pPr>
              <a:t>2021/12/12</a:t>
            </a:fld>
            <a:endParaRPr lang="zh-CN" altLang="en-US"/>
          </a:p>
        </p:txBody>
      </p:sp>
      <p:sp>
        <p:nvSpPr>
          <p:cNvPr id="35844" name="幻灯片图像占位符 3">
            <a:extLst>
              <a:ext uri="{FF2B5EF4-FFF2-40B4-BE49-F238E27FC236}">
                <a16:creationId xmlns:a16="http://schemas.microsoft.com/office/drawing/2014/main" id="{79D329B4-4595-488E-9E9A-6507D316D7D7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备注占位符 4">
            <a:extLst>
              <a:ext uri="{FF2B5EF4-FFF2-40B4-BE49-F238E27FC236}">
                <a16:creationId xmlns:a16="http://schemas.microsoft.com/office/drawing/2014/main" id="{29113EB2-9A61-40BF-94AA-301CE231FB3F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6D2326-ED9C-47B5-A15C-1A39C2B81E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E30AF9-5944-470D-9327-77E39EFBE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</a:defRPr>
            </a:lvl1pPr>
          </a:lstStyle>
          <a:p>
            <a:fld id="{62660F9F-8241-41A9-B63D-4F2ADA9FB89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6AED757D-BBC0-4B5C-835E-0593389A73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471DD05D-B1B1-401C-AD91-9B428C5D2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6EDDA621-3761-4757-91CC-45AE3F9FA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97FABD-0E42-4197-AFC1-A8CEACD3C464}" type="slidenum">
              <a:rPr lang="zh-CN" altLang="en-US">
                <a:latin typeface="Calibri" panose="020F0502020204030204" pitchFamily="34" charset="0"/>
              </a:rPr>
              <a:pPr/>
              <a:t>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865350"/>
      </p:ext>
    </p:extLst>
  </p:cSld>
  <p:clrMapOvr>
    <a:masterClrMapping/>
  </p:clrMapOvr>
  <p:transition>
    <p:blind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41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158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60984DF-5581-42AD-AB88-4B182A8457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125"/>
            <a:ext cx="2133600" cy="34290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charset="0"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B44FC29-E995-4E70-9222-34BEAFF784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charset="0"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7B013E0-7107-4398-850E-1547FB94BE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125"/>
            <a:ext cx="21336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fld id="{EE20EA86-EF29-4CC6-9523-F00BBA6F415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7063943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 bwMode="auto">
      <p:bgPr>
        <a:gradFill rotWithShape="0">
          <a:gsLst>
            <a:gs pos="0">
              <a:srgbClr val="FFFFFF"/>
            </a:gs>
            <a:gs pos="100000">
              <a:srgbClr val="FFF6E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5E3553B-53C9-445E-88DE-9201267A7F5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85738" y="223838"/>
            <a:ext cx="1212850" cy="649287"/>
            <a:chOff x="6205199" y="-1470443"/>
            <a:chExt cx="2475118" cy="1323336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D8375C97-A807-41BA-BE99-865DDEB54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737" y="-1470443"/>
              <a:ext cx="1995580" cy="1117732"/>
            </a:xfrm>
            <a:custGeom>
              <a:avLst/>
              <a:gdLst>
                <a:gd name="T0" fmla="*/ 2147483647 w 16560"/>
                <a:gd name="T1" fmla="*/ 2147483647 h 8890"/>
                <a:gd name="T2" fmla="*/ 2147483647 w 16560"/>
                <a:gd name="T3" fmla="*/ 2147483647 h 8890"/>
                <a:gd name="T4" fmla="*/ 2147483647 w 16560"/>
                <a:gd name="T5" fmla="*/ 2147483647 h 8890"/>
                <a:gd name="T6" fmla="*/ 2147483647 w 16560"/>
                <a:gd name="T7" fmla="*/ 2147483647 h 8890"/>
                <a:gd name="T8" fmla="*/ 2147483647 w 16560"/>
                <a:gd name="T9" fmla="*/ 2147483647 h 8890"/>
                <a:gd name="T10" fmla="*/ 2147483647 w 16560"/>
                <a:gd name="T11" fmla="*/ 2147483647 h 8890"/>
                <a:gd name="T12" fmla="*/ 2147483647 w 16560"/>
                <a:gd name="T13" fmla="*/ 2147483647 h 8890"/>
                <a:gd name="T14" fmla="*/ 2147483647 w 16560"/>
                <a:gd name="T15" fmla="*/ 2147483647 h 8890"/>
                <a:gd name="T16" fmla="*/ 2147483647 w 16560"/>
                <a:gd name="T17" fmla="*/ 2147483647 h 8890"/>
                <a:gd name="T18" fmla="*/ 2147483647 w 16560"/>
                <a:gd name="T19" fmla="*/ 2147483647 h 8890"/>
                <a:gd name="T20" fmla="*/ 2147483647 w 16560"/>
                <a:gd name="T21" fmla="*/ 2147483647 h 8890"/>
                <a:gd name="T22" fmla="*/ 2147483647 w 16560"/>
                <a:gd name="T23" fmla="*/ 2147483647 h 8890"/>
                <a:gd name="T24" fmla="*/ 2147483647 w 16560"/>
                <a:gd name="T25" fmla="*/ 2147483647 h 8890"/>
                <a:gd name="T26" fmla="*/ 2147483647 w 16560"/>
                <a:gd name="T27" fmla="*/ 2147483647 h 8890"/>
                <a:gd name="T28" fmla="*/ 2147483647 w 16560"/>
                <a:gd name="T29" fmla="*/ 2147483647 h 8890"/>
                <a:gd name="T30" fmla="*/ 2147483647 w 16560"/>
                <a:gd name="T31" fmla="*/ 2147483647 h 8890"/>
                <a:gd name="T32" fmla="*/ 2147483647 w 16560"/>
                <a:gd name="T33" fmla="*/ 2147483647 h 8890"/>
                <a:gd name="T34" fmla="*/ 2147483647 w 16560"/>
                <a:gd name="T35" fmla="*/ 2147483647 h 8890"/>
                <a:gd name="T36" fmla="*/ 2147483647 w 16560"/>
                <a:gd name="T37" fmla="*/ 2147483647 h 8890"/>
                <a:gd name="T38" fmla="*/ 2147483647 w 16560"/>
                <a:gd name="T39" fmla="*/ 2147483647 h 8890"/>
                <a:gd name="T40" fmla="*/ 2147483647 w 16560"/>
                <a:gd name="T41" fmla="*/ 2147483647 h 8890"/>
                <a:gd name="T42" fmla="*/ 2147483647 w 16560"/>
                <a:gd name="T43" fmla="*/ 2147483647 h 8890"/>
                <a:gd name="T44" fmla="*/ 2147483647 w 16560"/>
                <a:gd name="T45" fmla="*/ 2147483647 h 8890"/>
                <a:gd name="T46" fmla="*/ 2147483647 w 16560"/>
                <a:gd name="T47" fmla="*/ 2147483647 h 8890"/>
                <a:gd name="T48" fmla="*/ 2147483647 w 16560"/>
                <a:gd name="T49" fmla="*/ 2147483647 h 8890"/>
                <a:gd name="T50" fmla="*/ 2147483647 w 16560"/>
                <a:gd name="T51" fmla="*/ 2147483647 h 8890"/>
                <a:gd name="T52" fmla="*/ 2147483647 w 16560"/>
                <a:gd name="T53" fmla="*/ 2147483647 h 8890"/>
                <a:gd name="T54" fmla="*/ 2147483647 w 16560"/>
                <a:gd name="T55" fmla="*/ 2147483647 h 8890"/>
                <a:gd name="T56" fmla="*/ 2147483647 w 16560"/>
                <a:gd name="T57" fmla="*/ 2147483647 h 8890"/>
                <a:gd name="T58" fmla="*/ 2147483647 w 16560"/>
                <a:gd name="T59" fmla="*/ 2147483647 h 8890"/>
                <a:gd name="T60" fmla="*/ 2147483647 w 16560"/>
                <a:gd name="T61" fmla="*/ 2147483647 h 8890"/>
                <a:gd name="T62" fmla="*/ 2147483647 w 16560"/>
                <a:gd name="T63" fmla="*/ 2147483647 h 8890"/>
                <a:gd name="T64" fmla="*/ 2147483647 w 16560"/>
                <a:gd name="T65" fmla="*/ 2147483647 h 8890"/>
                <a:gd name="T66" fmla="*/ 2147483647 w 16560"/>
                <a:gd name="T67" fmla="*/ 2147483647 h 8890"/>
                <a:gd name="T68" fmla="*/ 2147483647 w 16560"/>
                <a:gd name="T69" fmla="*/ 2147483647 h 8890"/>
                <a:gd name="T70" fmla="*/ 2147483647 w 16560"/>
                <a:gd name="T71" fmla="*/ 2147483647 h 8890"/>
                <a:gd name="T72" fmla="*/ 2147483647 w 16560"/>
                <a:gd name="T73" fmla="*/ 2147483647 h 8890"/>
                <a:gd name="T74" fmla="*/ 2147483647 w 16560"/>
                <a:gd name="T75" fmla="*/ 2147483647 h 8890"/>
                <a:gd name="T76" fmla="*/ 2147483647 w 16560"/>
                <a:gd name="T77" fmla="*/ 2147483647 h 8890"/>
                <a:gd name="T78" fmla="*/ 2147483647 w 16560"/>
                <a:gd name="T79" fmla="*/ 2147483647 h 8890"/>
                <a:gd name="T80" fmla="*/ 2147483647 w 16560"/>
                <a:gd name="T81" fmla="*/ 2147483647 h 8890"/>
                <a:gd name="T82" fmla="*/ 2147483647 w 16560"/>
                <a:gd name="T83" fmla="*/ 2147483647 h 8890"/>
                <a:gd name="T84" fmla="*/ 2147483647 w 16560"/>
                <a:gd name="T85" fmla="*/ 2147483647 h 8890"/>
                <a:gd name="T86" fmla="*/ 2147483647 w 16560"/>
                <a:gd name="T87" fmla="*/ 2147483647 h 8890"/>
                <a:gd name="T88" fmla="*/ 2147483647 w 16560"/>
                <a:gd name="T89" fmla="*/ 2147483647 h 8890"/>
                <a:gd name="T90" fmla="*/ 2147483647 w 16560"/>
                <a:gd name="T91" fmla="*/ 2147483647 h 8890"/>
                <a:gd name="T92" fmla="*/ 2147483647 w 16560"/>
                <a:gd name="T93" fmla="*/ 2147483647 h 8890"/>
                <a:gd name="T94" fmla="*/ 2147483647 w 16560"/>
                <a:gd name="T95" fmla="*/ 2147483647 h 8890"/>
                <a:gd name="T96" fmla="*/ 2147483647 w 16560"/>
                <a:gd name="T97" fmla="*/ 2147483647 h 8890"/>
                <a:gd name="T98" fmla="*/ 2147483647 w 16560"/>
                <a:gd name="T99" fmla="*/ 2147483647 h 8890"/>
                <a:gd name="T100" fmla="*/ 2147483647 w 16560"/>
                <a:gd name="T101" fmla="*/ 2147483647 h 8890"/>
                <a:gd name="T102" fmla="*/ 2147483647 w 16560"/>
                <a:gd name="T103" fmla="*/ 2147483647 h 8890"/>
                <a:gd name="T104" fmla="*/ 2147483647 w 16560"/>
                <a:gd name="T105" fmla="*/ 2147483647 h 8890"/>
                <a:gd name="T106" fmla="*/ 2147483647 w 16560"/>
                <a:gd name="T107" fmla="*/ 2147483647 h 8890"/>
                <a:gd name="T108" fmla="*/ 2147483647 w 16560"/>
                <a:gd name="T109" fmla="*/ 2147483647 h 8890"/>
                <a:gd name="T110" fmla="*/ 2147483647 w 16560"/>
                <a:gd name="T111" fmla="*/ 2147483647 h 8890"/>
                <a:gd name="T112" fmla="*/ 2147483647 w 16560"/>
                <a:gd name="T113" fmla="*/ 2147483647 h 8890"/>
                <a:gd name="T114" fmla="*/ 2147483647 w 16560"/>
                <a:gd name="T115" fmla="*/ 2147483647 h 8890"/>
                <a:gd name="T116" fmla="*/ 2147483647 w 16560"/>
                <a:gd name="T117" fmla="*/ 2147483647 h 8890"/>
                <a:gd name="T118" fmla="*/ 2147483647 w 16560"/>
                <a:gd name="T119" fmla="*/ 2147483647 h 8890"/>
                <a:gd name="T120" fmla="*/ 2147483647 w 16560"/>
                <a:gd name="T121" fmla="*/ 2147483647 h 8890"/>
                <a:gd name="T122" fmla="*/ 2147483647 w 16560"/>
                <a:gd name="T123" fmla="*/ 2147483647 h 8890"/>
                <a:gd name="T124" fmla="*/ 0 w 16560"/>
                <a:gd name="T125" fmla="*/ 0 h 889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560" h="8890">
                  <a:moveTo>
                    <a:pt x="0" y="0"/>
                  </a:moveTo>
                  <a:lnTo>
                    <a:pt x="167" y="1163"/>
                  </a:lnTo>
                  <a:lnTo>
                    <a:pt x="649" y="1791"/>
                  </a:lnTo>
                  <a:lnTo>
                    <a:pt x="3571" y="8890"/>
                  </a:lnTo>
                  <a:lnTo>
                    <a:pt x="3583" y="8882"/>
                  </a:lnTo>
                  <a:lnTo>
                    <a:pt x="3623" y="8860"/>
                  </a:lnTo>
                  <a:lnTo>
                    <a:pt x="3650" y="8844"/>
                  </a:lnTo>
                  <a:lnTo>
                    <a:pt x="3686" y="8827"/>
                  </a:lnTo>
                  <a:lnTo>
                    <a:pt x="3726" y="8806"/>
                  </a:lnTo>
                  <a:lnTo>
                    <a:pt x="3773" y="8782"/>
                  </a:lnTo>
                  <a:lnTo>
                    <a:pt x="3825" y="8759"/>
                  </a:lnTo>
                  <a:lnTo>
                    <a:pt x="3883" y="8732"/>
                  </a:lnTo>
                  <a:lnTo>
                    <a:pt x="3946" y="8704"/>
                  </a:lnTo>
                  <a:lnTo>
                    <a:pt x="4016" y="8676"/>
                  </a:lnTo>
                  <a:lnTo>
                    <a:pt x="4090" y="8646"/>
                  </a:lnTo>
                  <a:lnTo>
                    <a:pt x="4169" y="8616"/>
                  </a:lnTo>
                  <a:lnTo>
                    <a:pt x="4254" y="8586"/>
                  </a:lnTo>
                  <a:lnTo>
                    <a:pt x="4344" y="8556"/>
                  </a:lnTo>
                  <a:lnTo>
                    <a:pt x="4439" y="8526"/>
                  </a:lnTo>
                  <a:lnTo>
                    <a:pt x="4538" y="8497"/>
                  </a:lnTo>
                  <a:lnTo>
                    <a:pt x="4643" y="8469"/>
                  </a:lnTo>
                  <a:lnTo>
                    <a:pt x="4753" y="8442"/>
                  </a:lnTo>
                  <a:lnTo>
                    <a:pt x="4867" y="8416"/>
                  </a:lnTo>
                  <a:lnTo>
                    <a:pt x="4985" y="8392"/>
                  </a:lnTo>
                  <a:lnTo>
                    <a:pt x="5107" y="8371"/>
                  </a:lnTo>
                  <a:lnTo>
                    <a:pt x="5234" y="8351"/>
                  </a:lnTo>
                  <a:lnTo>
                    <a:pt x="5364" y="8334"/>
                  </a:lnTo>
                  <a:lnTo>
                    <a:pt x="5500" y="8320"/>
                  </a:lnTo>
                  <a:lnTo>
                    <a:pt x="5639" y="8309"/>
                  </a:lnTo>
                  <a:lnTo>
                    <a:pt x="5782" y="8301"/>
                  </a:lnTo>
                  <a:lnTo>
                    <a:pt x="5928" y="8297"/>
                  </a:lnTo>
                  <a:lnTo>
                    <a:pt x="6079" y="8297"/>
                  </a:lnTo>
                  <a:lnTo>
                    <a:pt x="6232" y="8301"/>
                  </a:lnTo>
                  <a:lnTo>
                    <a:pt x="6389" y="8311"/>
                  </a:lnTo>
                  <a:lnTo>
                    <a:pt x="7176" y="8367"/>
                  </a:lnTo>
                  <a:lnTo>
                    <a:pt x="7933" y="8419"/>
                  </a:lnTo>
                  <a:lnTo>
                    <a:pt x="8302" y="8444"/>
                  </a:lnTo>
                  <a:lnTo>
                    <a:pt x="8664" y="8468"/>
                  </a:lnTo>
                  <a:lnTo>
                    <a:pt x="9021" y="8489"/>
                  </a:lnTo>
                  <a:lnTo>
                    <a:pt x="9371" y="8507"/>
                  </a:lnTo>
                  <a:lnTo>
                    <a:pt x="9716" y="8523"/>
                  </a:lnTo>
                  <a:lnTo>
                    <a:pt x="10055" y="8536"/>
                  </a:lnTo>
                  <a:lnTo>
                    <a:pt x="10389" y="8544"/>
                  </a:lnTo>
                  <a:lnTo>
                    <a:pt x="10717" y="8550"/>
                  </a:lnTo>
                  <a:lnTo>
                    <a:pt x="11041" y="8551"/>
                  </a:lnTo>
                  <a:lnTo>
                    <a:pt x="11361" y="8547"/>
                  </a:lnTo>
                  <a:lnTo>
                    <a:pt x="11676" y="8537"/>
                  </a:lnTo>
                  <a:lnTo>
                    <a:pt x="11986" y="8523"/>
                  </a:lnTo>
                  <a:lnTo>
                    <a:pt x="12293" y="8503"/>
                  </a:lnTo>
                  <a:lnTo>
                    <a:pt x="12596" y="8476"/>
                  </a:lnTo>
                  <a:lnTo>
                    <a:pt x="12895" y="8443"/>
                  </a:lnTo>
                  <a:lnTo>
                    <a:pt x="13191" y="8403"/>
                  </a:lnTo>
                  <a:lnTo>
                    <a:pt x="13484" y="8355"/>
                  </a:lnTo>
                  <a:lnTo>
                    <a:pt x="13774" y="8300"/>
                  </a:lnTo>
                  <a:lnTo>
                    <a:pt x="14062" y="8236"/>
                  </a:lnTo>
                  <a:lnTo>
                    <a:pt x="14346" y="8165"/>
                  </a:lnTo>
                  <a:lnTo>
                    <a:pt x="14629" y="8084"/>
                  </a:lnTo>
                  <a:lnTo>
                    <a:pt x="14909" y="7994"/>
                  </a:lnTo>
                  <a:lnTo>
                    <a:pt x="15188" y="7894"/>
                  </a:lnTo>
                  <a:lnTo>
                    <a:pt x="15464" y="7785"/>
                  </a:lnTo>
                  <a:lnTo>
                    <a:pt x="15739" y="7665"/>
                  </a:lnTo>
                  <a:lnTo>
                    <a:pt x="16015" y="7534"/>
                  </a:lnTo>
                  <a:lnTo>
                    <a:pt x="16288" y="7392"/>
                  </a:lnTo>
                  <a:lnTo>
                    <a:pt x="16560" y="7239"/>
                  </a:lnTo>
                  <a:lnTo>
                    <a:pt x="16544" y="7225"/>
                  </a:lnTo>
                  <a:lnTo>
                    <a:pt x="16502" y="7187"/>
                  </a:lnTo>
                  <a:lnTo>
                    <a:pt x="16472" y="7158"/>
                  </a:lnTo>
                  <a:lnTo>
                    <a:pt x="16436" y="7122"/>
                  </a:lnTo>
                  <a:lnTo>
                    <a:pt x="16394" y="7081"/>
                  </a:lnTo>
                  <a:lnTo>
                    <a:pt x="16349" y="7032"/>
                  </a:lnTo>
                  <a:lnTo>
                    <a:pt x="16299" y="6977"/>
                  </a:lnTo>
                  <a:lnTo>
                    <a:pt x="16245" y="6915"/>
                  </a:lnTo>
                  <a:lnTo>
                    <a:pt x="16189" y="6847"/>
                  </a:lnTo>
                  <a:lnTo>
                    <a:pt x="16129" y="6772"/>
                  </a:lnTo>
                  <a:lnTo>
                    <a:pt x="16068" y="6692"/>
                  </a:lnTo>
                  <a:lnTo>
                    <a:pt x="16005" y="6604"/>
                  </a:lnTo>
                  <a:lnTo>
                    <a:pt x="15941" y="6509"/>
                  </a:lnTo>
                  <a:lnTo>
                    <a:pt x="15875" y="6409"/>
                  </a:lnTo>
                  <a:lnTo>
                    <a:pt x="15810" y="6302"/>
                  </a:lnTo>
                  <a:lnTo>
                    <a:pt x="15744" y="6188"/>
                  </a:lnTo>
                  <a:lnTo>
                    <a:pt x="15679" y="6068"/>
                  </a:lnTo>
                  <a:lnTo>
                    <a:pt x="15615" y="5940"/>
                  </a:lnTo>
                  <a:lnTo>
                    <a:pt x="15553" y="5807"/>
                  </a:lnTo>
                  <a:lnTo>
                    <a:pt x="15492" y="5667"/>
                  </a:lnTo>
                  <a:lnTo>
                    <a:pt x="15434" y="5520"/>
                  </a:lnTo>
                  <a:lnTo>
                    <a:pt x="15379" y="5366"/>
                  </a:lnTo>
                  <a:lnTo>
                    <a:pt x="15327" y="5207"/>
                  </a:lnTo>
                  <a:lnTo>
                    <a:pt x="15280" y="5040"/>
                  </a:lnTo>
                  <a:lnTo>
                    <a:pt x="15236" y="4867"/>
                  </a:lnTo>
                  <a:lnTo>
                    <a:pt x="15198" y="4687"/>
                  </a:lnTo>
                  <a:lnTo>
                    <a:pt x="15164" y="4500"/>
                  </a:lnTo>
                  <a:lnTo>
                    <a:pt x="15137" y="4307"/>
                  </a:lnTo>
                  <a:lnTo>
                    <a:pt x="15115" y="4107"/>
                  </a:lnTo>
                  <a:lnTo>
                    <a:pt x="15101" y="3901"/>
                  </a:lnTo>
                  <a:lnTo>
                    <a:pt x="15090" y="3695"/>
                  </a:lnTo>
                  <a:lnTo>
                    <a:pt x="15081" y="3500"/>
                  </a:lnTo>
                  <a:lnTo>
                    <a:pt x="15075" y="3314"/>
                  </a:lnTo>
                  <a:lnTo>
                    <a:pt x="15069" y="3136"/>
                  </a:lnTo>
                  <a:lnTo>
                    <a:pt x="15064" y="2966"/>
                  </a:lnTo>
                  <a:lnTo>
                    <a:pt x="15061" y="2806"/>
                  </a:lnTo>
                  <a:lnTo>
                    <a:pt x="15060" y="2654"/>
                  </a:lnTo>
                  <a:lnTo>
                    <a:pt x="15059" y="2510"/>
                  </a:lnTo>
                  <a:lnTo>
                    <a:pt x="15060" y="2374"/>
                  </a:lnTo>
                  <a:lnTo>
                    <a:pt x="15061" y="2246"/>
                  </a:lnTo>
                  <a:lnTo>
                    <a:pt x="15063" y="2126"/>
                  </a:lnTo>
                  <a:lnTo>
                    <a:pt x="15066" y="2013"/>
                  </a:lnTo>
                  <a:lnTo>
                    <a:pt x="15071" y="1908"/>
                  </a:lnTo>
                  <a:lnTo>
                    <a:pt x="15075" y="1809"/>
                  </a:lnTo>
                  <a:lnTo>
                    <a:pt x="15080" y="1717"/>
                  </a:lnTo>
                  <a:lnTo>
                    <a:pt x="15085" y="1633"/>
                  </a:lnTo>
                  <a:lnTo>
                    <a:pt x="15091" y="1554"/>
                  </a:lnTo>
                  <a:lnTo>
                    <a:pt x="15098" y="1483"/>
                  </a:lnTo>
                  <a:lnTo>
                    <a:pt x="15104" y="1417"/>
                  </a:lnTo>
                  <a:lnTo>
                    <a:pt x="15110" y="1357"/>
                  </a:lnTo>
                  <a:lnTo>
                    <a:pt x="15116" y="1304"/>
                  </a:lnTo>
                  <a:lnTo>
                    <a:pt x="15122" y="1255"/>
                  </a:lnTo>
                  <a:lnTo>
                    <a:pt x="15129" y="1213"/>
                  </a:lnTo>
                  <a:lnTo>
                    <a:pt x="15134" y="1175"/>
                  </a:lnTo>
                  <a:lnTo>
                    <a:pt x="15145" y="1115"/>
                  </a:lnTo>
                  <a:lnTo>
                    <a:pt x="15153" y="1074"/>
                  </a:lnTo>
                  <a:lnTo>
                    <a:pt x="15159" y="1051"/>
                  </a:lnTo>
                  <a:lnTo>
                    <a:pt x="15161" y="1043"/>
                  </a:lnTo>
                  <a:lnTo>
                    <a:pt x="15034" y="1138"/>
                  </a:lnTo>
                  <a:lnTo>
                    <a:pt x="14885" y="1227"/>
                  </a:lnTo>
                  <a:lnTo>
                    <a:pt x="14715" y="1310"/>
                  </a:lnTo>
                  <a:lnTo>
                    <a:pt x="14525" y="1386"/>
                  </a:lnTo>
                  <a:lnTo>
                    <a:pt x="14317" y="1458"/>
                  </a:lnTo>
                  <a:lnTo>
                    <a:pt x="14093" y="1523"/>
                  </a:lnTo>
                  <a:lnTo>
                    <a:pt x="13852" y="1583"/>
                  </a:lnTo>
                  <a:lnTo>
                    <a:pt x="13598" y="1638"/>
                  </a:lnTo>
                  <a:lnTo>
                    <a:pt x="13332" y="1686"/>
                  </a:lnTo>
                  <a:lnTo>
                    <a:pt x="13053" y="1730"/>
                  </a:lnTo>
                  <a:lnTo>
                    <a:pt x="12767" y="1768"/>
                  </a:lnTo>
                  <a:lnTo>
                    <a:pt x="12471" y="1801"/>
                  </a:lnTo>
                  <a:lnTo>
                    <a:pt x="12168" y="1830"/>
                  </a:lnTo>
                  <a:lnTo>
                    <a:pt x="11861" y="1853"/>
                  </a:lnTo>
                  <a:lnTo>
                    <a:pt x="11550" y="1872"/>
                  </a:lnTo>
                  <a:lnTo>
                    <a:pt x="11235" y="1885"/>
                  </a:lnTo>
                  <a:lnTo>
                    <a:pt x="10920" y="1894"/>
                  </a:lnTo>
                  <a:lnTo>
                    <a:pt x="10606" y="1898"/>
                  </a:lnTo>
                  <a:lnTo>
                    <a:pt x="10292" y="1898"/>
                  </a:lnTo>
                  <a:lnTo>
                    <a:pt x="9983" y="1893"/>
                  </a:lnTo>
                  <a:lnTo>
                    <a:pt x="9677" y="1884"/>
                  </a:lnTo>
                  <a:lnTo>
                    <a:pt x="9379" y="1872"/>
                  </a:lnTo>
                  <a:lnTo>
                    <a:pt x="9087" y="1854"/>
                  </a:lnTo>
                  <a:lnTo>
                    <a:pt x="8805" y="1832"/>
                  </a:lnTo>
                  <a:lnTo>
                    <a:pt x="8534" y="1806"/>
                  </a:lnTo>
                  <a:lnTo>
                    <a:pt x="8273" y="1777"/>
                  </a:lnTo>
                  <a:lnTo>
                    <a:pt x="8026" y="1744"/>
                  </a:lnTo>
                  <a:lnTo>
                    <a:pt x="7794" y="1707"/>
                  </a:lnTo>
                  <a:lnTo>
                    <a:pt x="7578" y="1667"/>
                  </a:lnTo>
                  <a:lnTo>
                    <a:pt x="7380" y="1622"/>
                  </a:lnTo>
                  <a:lnTo>
                    <a:pt x="7199" y="1575"/>
                  </a:lnTo>
                  <a:lnTo>
                    <a:pt x="7041" y="1524"/>
                  </a:lnTo>
                  <a:lnTo>
                    <a:pt x="6827" y="1448"/>
                  </a:lnTo>
                  <a:lnTo>
                    <a:pt x="6614" y="1377"/>
                  </a:lnTo>
                  <a:lnTo>
                    <a:pt x="6404" y="1309"/>
                  </a:lnTo>
                  <a:lnTo>
                    <a:pt x="6196" y="1244"/>
                  </a:lnTo>
                  <a:lnTo>
                    <a:pt x="5990" y="1183"/>
                  </a:lnTo>
                  <a:lnTo>
                    <a:pt x="5785" y="1125"/>
                  </a:lnTo>
                  <a:lnTo>
                    <a:pt x="5583" y="1072"/>
                  </a:lnTo>
                  <a:lnTo>
                    <a:pt x="5381" y="1023"/>
                  </a:lnTo>
                  <a:lnTo>
                    <a:pt x="5181" y="980"/>
                  </a:lnTo>
                  <a:lnTo>
                    <a:pt x="4984" y="940"/>
                  </a:lnTo>
                  <a:lnTo>
                    <a:pt x="4787" y="905"/>
                  </a:lnTo>
                  <a:lnTo>
                    <a:pt x="4591" y="876"/>
                  </a:lnTo>
                  <a:lnTo>
                    <a:pt x="4397" y="852"/>
                  </a:lnTo>
                  <a:lnTo>
                    <a:pt x="4203" y="834"/>
                  </a:lnTo>
                  <a:lnTo>
                    <a:pt x="4012" y="821"/>
                  </a:lnTo>
                  <a:lnTo>
                    <a:pt x="3820" y="814"/>
                  </a:lnTo>
                  <a:lnTo>
                    <a:pt x="3629" y="814"/>
                  </a:lnTo>
                  <a:lnTo>
                    <a:pt x="3439" y="819"/>
                  </a:lnTo>
                  <a:lnTo>
                    <a:pt x="3250" y="832"/>
                  </a:lnTo>
                  <a:lnTo>
                    <a:pt x="3062" y="850"/>
                  </a:lnTo>
                  <a:lnTo>
                    <a:pt x="2873" y="876"/>
                  </a:lnTo>
                  <a:lnTo>
                    <a:pt x="2685" y="909"/>
                  </a:lnTo>
                  <a:lnTo>
                    <a:pt x="2496" y="950"/>
                  </a:lnTo>
                  <a:lnTo>
                    <a:pt x="2309" y="997"/>
                  </a:lnTo>
                  <a:lnTo>
                    <a:pt x="2122" y="1053"/>
                  </a:lnTo>
                  <a:lnTo>
                    <a:pt x="1933" y="1116"/>
                  </a:lnTo>
                  <a:lnTo>
                    <a:pt x="1746" y="1188"/>
                  </a:lnTo>
                  <a:lnTo>
                    <a:pt x="1558" y="1267"/>
                  </a:lnTo>
                  <a:lnTo>
                    <a:pt x="1369" y="1356"/>
                  </a:lnTo>
                  <a:lnTo>
                    <a:pt x="1180" y="1453"/>
                  </a:lnTo>
                  <a:lnTo>
                    <a:pt x="990" y="1559"/>
                  </a:lnTo>
                  <a:lnTo>
                    <a:pt x="801" y="1674"/>
                  </a:lnTo>
                  <a:lnTo>
                    <a:pt x="702" y="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849D344B-361C-401D-80B7-267DBB61C507}"/>
                </a:ext>
              </a:extLst>
            </p:cNvPr>
            <p:cNvSpPr/>
            <p:nvPr/>
          </p:nvSpPr>
          <p:spPr bwMode="auto">
            <a:xfrm>
              <a:off x="6205199" y="-1344258"/>
              <a:ext cx="2232141" cy="1197151"/>
            </a:xfrm>
            <a:custGeom>
              <a:avLst/>
              <a:gdLst>
                <a:gd name="T0" fmla="*/ 649 w 16560"/>
                <a:gd name="T1" fmla="*/ 1791 h 8890"/>
                <a:gd name="T2" fmla="*/ 3583 w 16560"/>
                <a:gd name="T3" fmla="*/ 8882 h 8890"/>
                <a:gd name="T4" fmla="*/ 3686 w 16560"/>
                <a:gd name="T5" fmla="*/ 8827 h 8890"/>
                <a:gd name="T6" fmla="*/ 3825 w 16560"/>
                <a:gd name="T7" fmla="*/ 8759 h 8890"/>
                <a:gd name="T8" fmla="*/ 4016 w 16560"/>
                <a:gd name="T9" fmla="*/ 8676 h 8890"/>
                <a:gd name="T10" fmla="*/ 4254 w 16560"/>
                <a:gd name="T11" fmla="*/ 8586 h 8890"/>
                <a:gd name="T12" fmla="*/ 4538 w 16560"/>
                <a:gd name="T13" fmla="*/ 8497 h 8890"/>
                <a:gd name="T14" fmla="*/ 4867 w 16560"/>
                <a:gd name="T15" fmla="*/ 8416 h 8890"/>
                <a:gd name="T16" fmla="*/ 5234 w 16560"/>
                <a:gd name="T17" fmla="*/ 8351 h 8890"/>
                <a:gd name="T18" fmla="*/ 5639 w 16560"/>
                <a:gd name="T19" fmla="*/ 8309 h 8890"/>
                <a:gd name="T20" fmla="*/ 6079 w 16560"/>
                <a:gd name="T21" fmla="*/ 8297 h 8890"/>
                <a:gd name="T22" fmla="*/ 7176 w 16560"/>
                <a:gd name="T23" fmla="*/ 8367 h 8890"/>
                <a:gd name="T24" fmla="*/ 8664 w 16560"/>
                <a:gd name="T25" fmla="*/ 8468 h 8890"/>
                <a:gd name="T26" fmla="*/ 9716 w 16560"/>
                <a:gd name="T27" fmla="*/ 8523 h 8890"/>
                <a:gd name="T28" fmla="*/ 10717 w 16560"/>
                <a:gd name="T29" fmla="*/ 8550 h 8890"/>
                <a:gd name="T30" fmla="*/ 11676 w 16560"/>
                <a:gd name="T31" fmla="*/ 8537 h 8890"/>
                <a:gd name="T32" fmla="*/ 12596 w 16560"/>
                <a:gd name="T33" fmla="*/ 8476 h 8890"/>
                <a:gd name="T34" fmla="*/ 13484 w 16560"/>
                <a:gd name="T35" fmla="*/ 8355 h 8890"/>
                <a:gd name="T36" fmla="*/ 14346 w 16560"/>
                <a:gd name="T37" fmla="*/ 8165 h 8890"/>
                <a:gd name="T38" fmla="*/ 15188 w 16560"/>
                <a:gd name="T39" fmla="*/ 7894 h 8890"/>
                <a:gd name="T40" fmla="*/ 16015 w 16560"/>
                <a:gd name="T41" fmla="*/ 7534 h 8890"/>
                <a:gd name="T42" fmla="*/ 16544 w 16560"/>
                <a:gd name="T43" fmla="*/ 7225 h 8890"/>
                <a:gd name="T44" fmla="*/ 16436 w 16560"/>
                <a:gd name="T45" fmla="*/ 7122 h 8890"/>
                <a:gd name="T46" fmla="*/ 16299 w 16560"/>
                <a:gd name="T47" fmla="*/ 6977 h 8890"/>
                <a:gd name="T48" fmla="*/ 16129 w 16560"/>
                <a:gd name="T49" fmla="*/ 6772 h 8890"/>
                <a:gd name="T50" fmla="*/ 15941 w 16560"/>
                <a:gd name="T51" fmla="*/ 6509 h 8890"/>
                <a:gd name="T52" fmla="*/ 15744 w 16560"/>
                <a:gd name="T53" fmla="*/ 6188 h 8890"/>
                <a:gd name="T54" fmla="*/ 15553 w 16560"/>
                <a:gd name="T55" fmla="*/ 5807 h 8890"/>
                <a:gd name="T56" fmla="*/ 15379 w 16560"/>
                <a:gd name="T57" fmla="*/ 5366 h 8890"/>
                <a:gd name="T58" fmla="*/ 15236 w 16560"/>
                <a:gd name="T59" fmla="*/ 4867 h 8890"/>
                <a:gd name="T60" fmla="*/ 15137 w 16560"/>
                <a:gd name="T61" fmla="*/ 4307 h 8890"/>
                <a:gd name="T62" fmla="*/ 15090 w 16560"/>
                <a:gd name="T63" fmla="*/ 3695 h 8890"/>
                <a:gd name="T64" fmla="*/ 15069 w 16560"/>
                <a:gd name="T65" fmla="*/ 3136 h 8890"/>
                <a:gd name="T66" fmla="*/ 15060 w 16560"/>
                <a:gd name="T67" fmla="*/ 2654 h 8890"/>
                <a:gd name="T68" fmla="*/ 15061 w 16560"/>
                <a:gd name="T69" fmla="*/ 2246 h 8890"/>
                <a:gd name="T70" fmla="*/ 15071 w 16560"/>
                <a:gd name="T71" fmla="*/ 1908 h 8890"/>
                <a:gd name="T72" fmla="*/ 15085 w 16560"/>
                <a:gd name="T73" fmla="*/ 1633 h 8890"/>
                <a:gd name="T74" fmla="*/ 15104 w 16560"/>
                <a:gd name="T75" fmla="*/ 1417 h 8890"/>
                <a:gd name="T76" fmla="*/ 15122 w 16560"/>
                <a:gd name="T77" fmla="*/ 1255 h 8890"/>
                <a:gd name="T78" fmla="*/ 15145 w 16560"/>
                <a:gd name="T79" fmla="*/ 1115 h 8890"/>
                <a:gd name="T80" fmla="*/ 15161 w 16560"/>
                <a:gd name="T81" fmla="*/ 1043 h 8890"/>
                <a:gd name="T82" fmla="*/ 14715 w 16560"/>
                <a:gd name="T83" fmla="*/ 1310 h 8890"/>
                <a:gd name="T84" fmla="*/ 14093 w 16560"/>
                <a:gd name="T85" fmla="*/ 1523 h 8890"/>
                <a:gd name="T86" fmla="*/ 13332 w 16560"/>
                <a:gd name="T87" fmla="*/ 1686 h 8890"/>
                <a:gd name="T88" fmla="*/ 12471 w 16560"/>
                <a:gd name="T89" fmla="*/ 1801 h 8890"/>
                <a:gd name="T90" fmla="*/ 11550 w 16560"/>
                <a:gd name="T91" fmla="*/ 1872 h 8890"/>
                <a:gd name="T92" fmla="*/ 10606 w 16560"/>
                <a:gd name="T93" fmla="*/ 1898 h 8890"/>
                <a:gd name="T94" fmla="*/ 9677 w 16560"/>
                <a:gd name="T95" fmla="*/ 1884 h 8890"/>
                <a:gd name="T96" fmla="*/ 8805 w 16560"/>
                <a:gd name="T97" fmla="*/ 1832 h 8890"/>
                <a:gd name="T98" fmla="*/ 8026 w 16560"/>
                <a:gd name="T99" fmla="*/ 1744 h 8890"/>
                <a:gd name="T100" fmla="*/ 7380 w 16560"/>
                <a:gd name="T101" fmla="*/ 1622 h 8890"/>
                <a:gd name="T102" fmla="*/ 6827 w 16560"/>
                <a:gd name="T103" fmla="*/ 1448 h 8890"/>
                <a:gd name="T104" fmla="*/ 6196 w 16560"/>
                <a:gd name="T105" fmla="*/ 1244 h 8890"/>
                <a:gd name="T106" fmla="*/ 5583 w 16560"/>
                <a:gd name="T107" fmla="*/ 1072 h 8890"/>
                <a:gd name="T108" fmla="*/ 4984 w 16560"/>
                <a:gd name="T109" fmla="*/ 940 h 8890"/>
                <a:gd name="T110" fmla="*/ 4397 w 16560"/>
                <a:gd name="T111" fmla="*/ 852 h 8890"/>
                <a:gd name="T112" fmla="*/ 3820 w 16560"/>
                <a:gd name="T113" fmla="*/ 814 h 8890"/>
                <a:gd name="T114" fmla="*/ 3250 w 16560"/>
                <a:gd name="T115" fmla="*/ 832 h 8890"/>
                <a:gd name="T116" fmla="*/ 2685 w 16560"/>
                <a:gd name="T117" fmla="*/ 909 h 8890"/>
                <a:gd name="T118" fmla="*/ 2122 w 16560"/>
                <a:gd name="T119" fmla="*/ 1053 h 8890"/>
                <a:gd name="T120" fmla="*/ 1558 w 16560"/>
                <a:gd name="T121" fmla="*/ 1267 h 8890"/>
                <a:gd name="T122" fmla="*/ 990 w 16560"/>
                <a:gd name="T123" fmla="*/ 1559 h 8890"/>
                <a:gd name="T124" fmla="*/ 0 w 16560"/>
                <a:gd name="T125" fmla="*/ 0 h 8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60" h="8890">
                  <a:moveTo>
                    <a:pt x="0" y="0"/>
                  </a:moveTo>
                  <a:lnTo>
                    <a:pt x="167" y="1163"/>
                  </a:lnTo>
                  <a:lnTo>
                    <a:pt x="649" y="1791"/>
                  </a:lnTo>
                  <a:lnTo>
                    <a:pt x="649" y="1791"/>
                  </a:lnTo>
                  <a:lnTo>
                    <a:pt x="3571" y="8890"/>
                  </a:lnTo>
                  <a:lnTo>
                    <a:pt x="3583" y="8882"/>
                  </a:lnTo>
                  <a:lnTo>
                    <a:pt x="3623" y="8860"/>
                  </a:lnTo>
                  <a:lnTo>
                    <a:pt x="3650" y="8844"/>
                  </a:lnTo>
                  <a:lnTo>
                    <a:pt x="3686" y="8827"/>
                  </a:lnTo>
                  <a:lnTo>
                    <a:pt x="3726" y="8806"/>
                  </a:lnTo>
                  <a:lnTo>
                    <a:pt x="3773" y="8782"/>
                  </a:lnTo>
                  <a:lnTo>
                    <a:pt x="3825" y="8759"/>
                  </a:lnTo>
                  <a:lnTo>
                    <a:pt x="3883" y="8732"/>
                  </a:lnTo>
                  <a:lnTo>
                    <a:pt x="3946" y="8704"/>
                  </a:lnTo>
                  <a:lnTo>
                    <a:pt x="4016" y="8676"/>
                  </a:lnTo>
                  <a:lnTo>
                    <a:pt x="4090" y="8646"/>
                  </a:lnTo>
                  <a:lnTo>
                    <a:pt x="4169" y="8616"/>
                  </a:lnTo>
                  <a:lnTo>
                    <a:pt x="4254" y="8586"/>
                  </a:lnTo>
                  <a:lnTo>
                    <a:pt x="4344" y="8556"/>
                  </a:lnTo>
                  <a:lnTo>
                    <a:pt x="4439" y="8526"/>
                  </a:lnTo>
                  <a:lnTo>
                    <a:pt x="4538" y="8497"/>
                  </a:lnTo>
                  <a:lnTo>
                    <a:pt x="4643" y="8469"/>
                  </a:lnTo>
                  <a:lnTo>
                    <a:pt x="4753" y="8442"/>
                  </a:lnTo>
                  <a:lnTo>
                    <a:pt x="4867" y="8416"/>
                  </a:lnTo>
                  <a:lnTo>
                    <a:pt x="4985" y="8392"/>
                  </a:lnTo>
                  <a:lnTo>
                    <a:pt x="5107" y="8371"/>
                  </a:lnTo>
                  <a:lnTo>
                    <a:pt x="5234" y="8351"/>
                  </a:lnTo>
                  <a:lnTo>
                    <a:pt x="5364" y="8334"/>
                  </a:lnTo>
                  <a:lnTo>
                    <a:pt x="5500" y="8320"/>
                  </a:lnTo>
                  <a:lnTo>
                    <a:pt x="5639" y="8309"/>
                  </a:lnTo>
                  <a:lnTo>
                    <a:pt x="5782" y="8301"/>
                  </a:lnTo>
                  <a:lnTo>
                    <a:pt x="5928" y="8297"/>
                  </a:lnTo>
                  <a:lnTo>
                    <a:pt x="6079" y="8297"/>
                  </a:lnTo>
                  <a:lnTo>
                    <a:pt x="6232" y="8301"/>
                  </a:lnTo>
                  <a:lnTo>
                    <a:pt x="6389" y="8311"/>
                  </a:lnTo>
                  <a:lnTo>
                    <a:pt x="7176" y="8367"/>
                  </a:lnTo>
                  <a:lnTo>
                    <a:pt x="7933" y="8419"/>
                  </a:lnTo>
                  <a:lnTo>
                    <a:pt x="8302" y="8444"/>
                  </a:lnTo>
                  <a:lnTo>
                    <a:pt x="8664" y="8468"/>
                  </a:lnTo>
                  <a:lnTo>
                    <a:pt x="9021" y="8489"/>
                  </a:lnTo>
                  <a:lnTo>
                    <a:pt x="9371" y="8507"/>
                  </a:lnTo>
                  <a:lnTo>
                    <a:pt x="9716" y="8523"/>
                  </a:lnTo>
                  <a:lnTo>
                    <a:pt x="10055" y="8536"/>
                  </a:lnTo>
                  <a:lnTo>
                    <a:pt x="10389" y="8544"/>
                  </a:lnTo>
                  <a:lnTo>
                    <a:pt x="10717" y="8550"/>
                  </a:lnTo>
                  <a:lnTo>
                    <a:pt x="11041" y="8551"/>
                  </a:lnTo>
                  <a:lnTo>
                    <a:pt x="11361" y="8547"/>
                  </a:lnTo>
                  <a:lnTo>
                    <a:pt x="11676" y="8537"/>
                  </a:lnTo>
                  <a:lnTo>
                    <a:pt x="11986" y="8523"/>
                  </a:lnTo>
                  <a:lnTo>
                    <a:pt x="12293" y="8503"/>
                  </a:lnTo>
                  <a:lnTo>
                    <a:pt x="12596" y="8476"/>
                  </a:lnTo>
                  <a:lnTo>
                    <a:pt x="12895" y="8443"/>
                  </a:lnTo>
                  <a:lnTo>
                    <a:pt x="13191" y="8403"/>
                  </a:lnTo>
                  <a:lnTo>
                    <a:pt x="13484" y="8355"/>
                  </a:lnTo>
                  <a:lnTo>
                    <a:pt x="13774" y="8300"/>
                  </a:lnTo>
                  <a:lnTo>
                    <a:pt x="14062" y="8236"/>
                  </a:lnTo>
                  <a:lnTo>
                    <a:pt x="14346" y="8165"/>
                  </a:lnTo>
                  <a:lnTo>
                    <a:pt x="14629" y="8084"/>
                  </a:lnTo>
                  <a:lnTo>
                    <a:pt x="14909" y="7994"/>
                  </a:lnTo>
                  <a:lnTo>
                    <a:pt x="15188" y="7894"/>
                  </a:lnTo>
                  <a:lnTo>
                    <a:pt x="15464" y="7785"/>
                  </a:lnTo>
                  <a:lnTo>
                    <a:pt x="15739" y="7665"/>
                  </a:lnTo>
                  <a:lnTo>
                    <a:pt x="16015" y="7534"/>
                  </a:lnTo>
                  <a:lnTo>
                    <a:pt x="16288" y="7392"/>
                  </a:lnTo>
                  <a:lnTo>
                    <a:pt x="16560" y="7239"/>
                  </a:lnTo>
                  <a:lnTo>
                    <a:pt x="16544" y="7225"/>
                  </a:lnTo>
                  <a:lnTo>
                    <a:pt x="16502" y="7187"/>
                  </a:lnTo>
                  <a:lnTo>
                    <a:pt x="16472" y="7158"/>
                  </a:lnTo>
                  <a:lnTo>
                    <a:pt x="16436" y="7122"/>
                  </a:lnTo>
                  <a:lnTo>
                    <a:pt x="16394" y="7081"/>
                  </a:lnTo>
                  <a:lnTo>
                    <a:pt x="16349" y="7032"/>
                  </a:lnTo>
                  <a:lnTo>
                    <a:pt x="16299" y="6977"/>
                  </a:lnTo>
                  <a:lnTo>
                    <a:pt x="16245" y="6915"/>
                  </a:lnTo>
                  <a:lnTo>
                    <a:pt x="16189" y="6847"/>
                  </a:lnTo>
                  <a:lnTo>
                    <a:pt x="16129" y="6772"/>
                  </a:lnTo>
                  <a:lnTo>
                    <a:pt x="16068" y="6692"/>
                  </a:lnTo>
                  <a:lnTo>
                    <a:pt x="16005" y="6604"/>
                  </a:lnTo>
                  <a:lnTo>
                    <a:pt x="15941" y="6509"/>
                  </a:lnTo>
                  <a:lnTo>
                    <a:pt x="15875" y="6409"/>
                  </a:lnTo>
                  <a:lnTo>
                    <a:pt x="15810" y="6302"/>
                  </a:lnTo>
                  <a:lnTo>
                    <a:pt x="15744" y="6188"/>
                  </a:lnTo>
                  <a:lnTo>
                    <a:pt x="15679" y="6068"/>
                  </a:lnTo>
                  <a:lnTo>
                    <a:pt x="15615" y="5940"/>
                  </a:lnTo>
                  <a:lnTo>
                    <a:pt x="15553" y="5807"/>
                  </a:lnTo>
                  <a:lnTo>
                    <a:pt x="15492" y="5667"/>
                  </a:lnTo>
                  <a:lnTo>
                    <a:pt x="15434" y="5520"/>
                  </a:lnTo>
                  <a:lnTo>
                    <a:pt x="15379" y="5366"/>
                  </a:lnTo>
                  <a:lnTo>
                    <a:pt x="15327" y="5207"/>
                  </a:lnTo>
                  <a:lnTo>
                    <a:pt x="15280" y="5040"/>
                  </a:lnTo>
                  <a:lnTo>
                    <a:pt x="15236" y="4867"/>
                  </a:lnTo>
                  <a:lnTo>
                    <a:pt x="15198" y="4687"/>
                  </a:lnTo>
                  <a:lnTo>
                    <a:pt x="15164" y="4500"/>
                  </a:lnTo>
                  <a:lnTo>
                    <a:pt x="15137" y="4307"/>
                  </a:lnTo>
                  <a:lnTo>
                    <a:pt x="15115" y="4107"/>
                  </a:lnTo>
                  <a:lnTo>
                    <a:pt x="15101" y="3901"/>
                  </a:lnTo>
                  <a:lnTo>
                    <a:pt x="15090" y="3695"/>
                  </a:lnTo>
                  <a:lnTo>
                    <a:pt x="15081" y="3500"/>
                  </a:lnTo>
                  <a:lnTo>
                    <a:pt x="15075" y="3314"/>
                  </a:lnTo>
                  <a:lnTo>
                    <a:pt x="15069" y="3136"/>
                  </a:lnTo>
                  <a:lnTo>
                    <a:pt x="15064" y="2966"/>
                  </a:lnTo>
                  <a:lnTo>
                    <a:pt x="15061" y="2806"/>
                  </a:lnTo>
                  <a:lnTo>
                    <a:pt x="15060" y="2654"/>
                  </a:lnTo>
                  <a:lnTo>
                    <a:pt x="15059" y="2510"/>
                  </a:lnTo>
                  <a:lnTo>
                    <a:pt x="15060" y="2374"/>
                  </a:lnTo>
                  <a:lnTo>
                    <a:pt x="15061" y="2246"/>
                  </a:lnTo>
                  <a:lnTo>
                    <a:pt x="15063" y="2126"/>
                  </a:lnTo>
                  <a:lnTo>
                    <a:pt x="15066" y="2013"/>
                  </a:lnTo>
                  <a:lnTo>
                    <a:pt x="15071" y="1908"/>
                  </a:lnTo>
                  <a:lnTo>
                    <a:pt x="15075" y="1809"/>
                  </a:lnTo>
                  <a:lnTo>
                    <a:pt x="15080" y="1717"/>
                  </a:lnTo>
                  <a:lnTo>
                    <a:pt x="15085" y="1633"/>
                  </a:lnTo>
                  <a:lnTo>
                    <a:pt x="15091" y="1554"/>
                  </a:lnTo>
                  <a:lnTo>
                    <a:pt x="15098" y="1483"/>
                  </a:lnTo>
                  <a:lnTo>
                    <a:pt x="15104" y="1417"/>
                  </a:lnTo>
                  <a:lnTo>
                    <a:pt x="15110" y="1357"/>
                  </a:lnTo>
                  <a:lnTo>
                    <a:pt x="15116" y="1304"/>
                  </a:lnTo>
                  <a:lnTo>
                    <a:pt x="15122" y="1255"/>
                  </a:lnTo>
                  <a:lnTo>
                    <a:pt x="15129" y="1213"/>
                  </a:lnTo>
                  <a:lnTo>
                    <a:pt x="15134" y="1175"/>
                  </a:lnTo>
                  <a:lnTo>
                    <a:pt x="15145" y="1115"/>
                  </a:lnTo>
                  <a:lnTo>
                    <a:pt x="15153" y="1074"/>
                  </a:lnTo>
                  <a:lnTo>
                    <a:pt x="15159" y="1051"/>
                  </a:lnTo>
                  <a:lnTo>
                    <a:pt x="15161" y="1043"/>
                  </a:lnTo>
                  <a:lnTo>
                    <a:pt x="15034" y="1138"/>
                  </a:lnTo>
                  <a:lnTo>
                    <a:pt x="14885" y="1227"/>
                  </a:lnTo>
                  <a:lnTo>
                    <a:pt x="14715" y="1310"/>
                  </a:lnTo>
                  <a:lnTo>
                    <a:pt x="14525" y="1386"/>
                  </a:lnTo>
                  <a:lnTo>
                    <a:pt x="14317" y="1458"/>
                  </a:lnTo>
                  <a:lnTo>
                    <a:pt x="14093" y="1523"/>
                  </a:lnTo>
                  <a:lnTo>
                    <a:pt x="13852" y="1583"/>
                  </a:lnTo>
                  <a:lnTo>
                    <a:pt x="13598" y="1638"/>
                  </a:lnTo>
                  <a:lnTo>
                    <a:pt x="13332" y="1686"/>
                  </a:lnTo>
                  <a:lnTo>
                    <a:pt x="13053" y="1730"/>
                  </a:lnTo>
                  <a:lnTo>
                    <a:pt x="12767" y="1768"/>
                  </a:lnTo>
                  <a:lnTo>
                    <a:pt x="12471" y="1801"/>
                  </a:lnTo>
                  <a:lnTo>
                    <a:pt x="12168" y="1830"/>
                  </a:lnTo>
                  <a:lnTo>
                    <a:pt x="11861" y="1853"/>
                  </a:lnTo>
                  <a:lnTo>
                    <a:pt x="11550" y="1872"/>
                  </a:lnTo>
                  <a:lnTo>
                    <a:pt x="11235" y="1885"/>
                  </a:lnTo>
                  <a:lnTo>
                    <a:pt x="10920" y="1894"/>
                  </a:lnTo>
                  <a:lnTo>
                    <a:pt x="10606" y="1898"/>
                  </a:lnTo>
                  <a:lnTo>
                    <a:pt x="10292" y="1898"/>
                  </a:lnTo>
                  <a:lnTo>
                    <a:pt x="9983" y="1893"/>
                  </a:lnTo>
                  <a:lnTo>
                    <a:pt x="9677" y="1884"/>
                  </a:lnTo>
                  <a:lnTo>
                    <a:pt x="9379" y="1872"/>
                  </a:lnTo>
                  <a:lnTo>
                    <a:pt x="9087" y="1854"/>
                  </a:lnTo>
                  <a:lnTo>
                    <a:pt x="8805" y="1832"/>
                  </a:lnTo>
                  <a:lnTo>
                    <a:pt x="8534" y="1806"/>
                  </a:lnTo>
                  <a:lnTo>
                    <a:pt x="8273" y="1777"/>
                  </a:lnTo>
                  <a:lnTo>
                    <a:pt x="8026" y="1744"/>
                  </a:lnTo>
                  <a:lnTo>
                    <a:pt x="7794" y="1707"/>
                  </a:lnTo>
                  <a:lnTo>
                    <a:pt x="7578" y="1667"/>
                  </a:lnTo>
                  <a:lnTo>
                    <a:pt x="7380" y="1622"/>
                  </a:lnTo>
                  <a:lnTo>
                    <a:pt x="7199" y="1575"/>
                  </a:lnTo>
                  <a:lnTo>
                    <a:pt x="7041" y="1524"/>
                  </a:lnTo>
                  <a:lnTo>
                    <a:pt x="6827" y="1448"/>
                  </a:lnTo>
                  <a:lnTo>
                    <a:pt x="6614" y="1377"/>
                  </a:lnTo>
                  <a:lnTo>
                    <a:pt x="6404" y="1309"/>
                  </a:lnTo>
                  <a:lnTo>
                    <a:pt x="6196" y="1244"/>
                  </a:lnTo>
                  <a:lnTo>
                    <a:pt x="5990" y="1183"/>
                  </a:lnTo>
                  <a:lnTo>
                    <a:pt x="5785" y="1125"/>
                  </a:lnTo>
                  <a:lnTo>
                    <a:pt x="5583" y="1072"/>
                  </a:lnTo>
                  <a:lnTo>
                    <a:pt x="5381" y="1023"/>
                  </a:lnTo>
                  <a:lnTo>
                    <a:pt x="5181" y="980"/>
                  </a:lnTo>
                  <a:lnTo>
                    <a:pt x="4984" y="940"/>
                  </a:lnTo>
                  <a:lnTo>
                    <a:pt x="4787" y="905"/>
                  </a:lnTo>
                  <a:lnTo>
                    <a:pt x="4591" y="876"/>
                  </a:lnTo>
                  <a:lnTo>
                    <a:pt x="4397" y="852"/>
                  </a:lnTo>
                  <a:lnTo>
                    <a:pt x="4203" y="834"/>
                  </a:lnTo>
                  <a:lnTo>
                    <a:pt x="4012" y="821"/>
                  </a:lnTo>
                  <a:lnTo>
                    <a:pt x="3820" y="814"/>
                  </a:lnTo>
                  <a:lnTo>
                    <a:pt x="3629" y="814"/>
                  </a:lnTo>
                  <a:lnTo>
                    <a:pt x="3439" y="819"/>
                  </a:lnTo>
                  <a:lnTo>
                    <a:pt x="3250" y="832"/>
                  </a:lnTo>
                  <a:lnTo>
                    <a:pt x="3062" y="850"/>
                  </a:lnTo>
                  <a:lnTo>
                    <a:pt x="2873" y="876"/>
                  </a:lnTo>
                  <a:lnTo>
                    <a:pt x="2685" y="909"/>
                  </a:lnTo>
                  <a:lnTo>
                    <a:pt x="2496" y="950"/>
                  </a:lnTo>
                  <a:lnTo>
                    <a:pt x="2309" y="997"/>
                  </a:lnTo>
                  <a:lnTo>
                    <a:pt x="2122" y="1053"/>
                  </a:lnTo>
                  <a:lnTo>
                    <a:pt x="1933" y="1116"/>
                  </a:lnTo>
                  <a:lnTo>
                    <a:pt x="1746" y="1188"/>
                  </a:lnTo>
                  <a:lnTo>
                    <a:pt x="1558" y="1267"/>
                  </a:lnTo>
                  <a:lnTo>
                    <a:pt x="1369" y="1356"/>
                  </a:lnTo>
                  <a:lnTo>
                    <a:pt x="1180" y="1453"/>
                  </a:lnTo>
                  <a:lnTo>
                    <a:pt x="990" y="1559"/>
                  </a:lnTo>
                  <a:lnTo>
                    <a:pt x="801" y="1674"/>
                  </a:lnTo>
                  <a:lnTo>
                    <a:pt x="702" y="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>
                <a:defRPr/>
              </a:pPr>
              <a:endParaRPr noProof="1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A5E908D-C2D7-4F9C-9976-097D51DD6F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20650" y="-1014588"/>
              <a:ext cx="661876" cy="661876"/>
            </a:xfrm>
            <a:custGeom>
              <a:avLst/>
              <a:gdLst>
                <a:gd name="T0" fmla="*/ 2147483647 w 16074"/>
                <a:gd name="T1" fmla="*/ 2147483647 h 16128"/>
                <a:gd name="T2" fmla="*/ 2147483647 w 16074"/>
                <a:gd name="T3" fmla="*/ 2147483647 h 16128"/>
                <a:gd name="T4" fmla="*/ 2147483647 w 16074"/>
                <a:gd name="T5" fmla="*/ 2147483647 h 16128"/>
                <a:gd name="T6" fmla="*/ 2147483647 w 16074"/>
                <a:gd name="T7" fmla="*/ 2147483647 h 16128"/>
                <a:gd name="T8" fmla="*/ 2147483647 w 16074"/>
                <a:gd name="T9" fmla="*/ 2147483647 h 16128"/>
                <a:gd name="T10" fmla="*/ 2147483647 w 16074"/>
                <a:gd name="T11" fmla="*/ 2147483647 h 16128"/>
                <a:gd name="T12" fmla="*/ 2147483647 w 16074"/>
                <a:gd name="T13" fmla="*/ 2147483647 h 16128"/>
                <a:gd name="T14" fmla="*/ 2147483647 w 16074"/>
                <a:gd name="T15" fmla="*/ 2147483647 h 16128"/>
                <a:gd name="T16" fmla="*/ 2147483647 w 16074"/>
                <a:gd name="T17" fmla="*/ 2147483647 h 16128"/>
                <a:gd name="T18" fmla="*/ 2147483647 w 16074"/>
                <a:gd name="T19" fmla="*/ 2147483647 h 16128"/>
                <a:gd name="T20" fmla="*/ 2147483647 w 16074"/>
                <a:gd name="T21" fmla="*/ 2147483647 h 16128"/>
                <a:gd name="T22" fmla="*/ 2147483647 w 16074"/>
                <a:gd name="T23" fmla="*/ 2147483647 h 16128"/>
                <a:gd name="T24" fmla="*/ 2147483647 w 16074"/>
                <a:gd name="T25" fmla="*/ 2147483647 h 16128"/>
                <a:gd name="T26" fmla="*/ 2147483647 w 16074"/>
                <a:gd name="T27" fmla="*/ 2147483647 h 16128"/>
                <a:gd name="T28" fmla="*/ 2147483647 w 16074"/>
                <a:gd name="T29" fmla="*/ 2147483647 h 16128"/>
                <a:gd name="T30" fmla="*/ 2147483647 w 16074"/>
                <a:gd name="T31" fmla="*/ 2147483647 h 16128"/>
                <a:gd name="T32" fmla="*/ 2147483647 w 16074"/>
                <a:gd name="T33" fmla="*/ 2147483647 h 16128"/>
                <a:gd name="T34" fmla="*/ 2147483647 w 16074"/>
                <a:gd name="T35" fmla="*/ 2147483647 h 16128"/>
                <a:gd name="T36" fmla="*/ 2147483647 w 16074"/>
                <a:gd name="T37" fmla="*/ 2147483647 h 16128"/>
                <a:gd name="T38" fmla="*/ 2147483647 w 16074"/>
                <a:gd name="T39" fmla="*/ 2147483647 h 16128"/>
                <a:gd name="T40" fmla="*/ 2147483647 w 16074"/>
                <a:gd name="T41" fmla="*/ 0 h 16128"/>
                <a:gd name="T42" fmla="*/ 2147483647 w 16074"/>
                <a:gd name="T43" fmla="*/ 2147483647 h 16128"/>
                <a:gd name="T44" fmla="*/ 2147483647 w 16074"/>
                <a:gd name="T45" fmla="*/ 2147483647 h 16128"/>
                <a:gd name="T46" fmla="*/ 2147483647 w 16074"/>
                <a:gd name="T47" fmla="*/ 2147483647 h 16128"/>
                <a:gd name="T48" fmla="*/ 2147483647 w 16074"/>
                <a:gd name="T49" fmla="*/ 2147483647 h 16128"/>
                <a:gd name="T50" fmla="*/ 2147483647 w 16074"/>
                <a:gd name="T51" fmla="*/ 2147483647 h 16128"/>
                <a:gd name="T52" fmla="*/ 2147483647 w 16074"/>
                <a:gd name="T53" fmla="*/ 2147483647 h 16128"/>
                <a:gd name="T54" fmla="*/ 2147483647 w 16074"/>
                <a:gd name="T55" fmla="*/ 2147483647 h 16128"/>
                <a:gd name="T56" fmla="*/ 2147483647 w 16074"/>
                <a:gd name="T57" fmla="*/ 2147483647 h 16128"/>
                <a:gd name="T58" fmla="*/ 2147483647 w 16074"/>
                <a:gd name="T59" fmla="*/ 2147483647 h 16128"/>
                <a:gd name="T60" fmla="*/ 2147483647 w 16074"/>
                <a:gd name="T61" fmla="*/ 2147483647 h 16128"/>
                <a:gd name="T62" fmla="*/ 2147483647 w 16074"/>
                <a:gd name="T63" fmla="*/ 2147483647 h 16128"/>
                <a:gd name="T64" fmla="*/ 2147483647 w 16074"/>
                <a:gd name="T65" fmla="*/ 2147483647 h 16128"/>
                <a:gd name="T66" fmla="*/ 2147483647 w 16074"/>
                <a:gd name="T67" fmla="*/ 2147483647 h 16128"/>
                <a:gd name="T68" fmla="*/ 2147483647 w 16074"/>
                <a:gd name="T69" fmla="*/ 2147483647 h 16128"/>
                <a:gd name="T70" fmla="*/ 2147483647 w 16074"/>
                <a:gd name="T71" fmla="*/ 2147483647 h 16128"/>
                <a:gd name="T72" fmla="*/ 2147483647 w 16074"/>
                <a:gd name="T73" fmla="*/ 2147483647 h 16128"/>
                <a:gd name="T74" fmla="*/ 2147483647 w 16074"/>
                <a:gd name="T75" fmla="*/ 2147483647 h 16128"/>
                <a:gd name="T76" fmla="*/ 2147483647 w 16074"/>
                <a:gd name="T77" fmla="*/ 2147483647 h 16128"/>
                <a:gd name="T78" fmla="*/ 2147483647 w 16074"/>
                <a:gd name="T79" fmla="*/ 2147483647 h 16128"/>
                <a:gd name="T80" fmla="*/ 2147483647 w 16074"/>
                <a:gd name="T81" fmla="*/ 2147483647 h 16128"/>
                <a:gd name="T82" fmla="*/ 2147483647 w 16074"/>
                <a:gd name="T83" fmla="*/ 2147483647 h 16128"/>
                <a:gd name="T84" fmla="*/ 2147483647 w 16074"/>
                <a:gd name="T85" fmla="*/ 2147483647 h 16128"/>
                <a:gd name="T86" fmla="*/ 2147483647 w 16074"/>
                <a:gd name="T87" fmla="*/ 2147483647 h 16128"/>
                <a:gd name="T88" fmla="*/ 2147483647 w 16074"/>
                <a:gd name="T89" fmla="*/ 2147483647 h 16128"/>
                <a:gd name="T90" fmla="*/ 2147483647 w 16074"/>
                <a:gd name="T91" fmla="*/ 2147483647 h 16128"/>
                <a:gd name="T92" fmla="*/ 2147483647 w 16074"/>
                <a:gd name="T93" fmla="*/ 2147483647 h 16128"/>
                <a:gd name="T94" fmla="*/ 2147483647 w 16074"/>
                <a:gd name="T95" fmla="*/ 2147483647 h 16128"/>
                <a:gd name="T96" fmla="*/ 2147483647 w 16074"/>
                <a:gd name="T97" fmla="*/ 2147483647 h 16128"/>
                <a:gd name="T98" fmla="*/ 2147483647 w 16074"/>
                <a:gd name="T99" fmla="*/ 2147483647 h 16128"/>
                <a:gd name="T100" fmla="*/ 2147483647 w 16074"/>
                <a:gd name="T101" fmla="*/ 2147483647 h 16128"/>
                <a:gd name="T102" fmla="*/ 2147483647 w 16074"/>
                <a:gd name="T103" fmla="*/ 2147483647 h 16128"/>
                <a:gd name="T104" fmla="*/ 2147483647 w 16074"/>
                <a:gd name="T105" fmla="*/ 2147483647 h 16128"/>
                <a:gd name="T106" fmla="*/ 2147483647 w 16074"/>
                <a:gd name="T107" fmla="*/ 2147483647 h 16128"/>
                <a:gd name="T108" fmla="*/ 2147483647 w 16074"/>
                <a:gd name="T109" fmla="*/ 2147483647 h 16128"/>
                <a:gd name="T110" fmla="*/ 2147483647 w 16074"/>
                <a:gd name="T111" fmla="*/ 2147483647 h 1612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6074" h="16128">
                  <a:moveTo>
                    <a:pt x="454" y="12169"/>
                  </a:moveTo>
                  <a:lnTo>
                    <a:pt x="1614" y="10993"/>
                  </a:lnTo>
                  <a:lnTo>
                    <a:pt x="1844" y="11188"/>
                  </a:lnTo>
                  <a:lnTo>
                    <a:pt x="2077" y="11378"/>
                  </a:lnTo>
                  <a:lnTo>
                    <a:pt x="2313" y="11564"/>
                  </a:lnTo>
                  <a:lnTo>
                    <a:pt x="2550" y="11742"/>
                  </a:lnTo>
                  <a:lnTo>
                    <a:pt x="2792" y="11916"/>
                  </a:lnTo>
                  <a:lnTo>
                    <a:pt x="3035" y="12083"/>
                  </a:lnTo>
                  <a:lnTo>
                    <a:pt x="3280" y="12242"/>
                  </a:lnTo>
                  <a:lnTo>
                    <a:pt x="3529" y="12395"/>
                  </a:lnTo>
                  <a:lnTo>
                    <a:pt x="3781" y="12540"/>
                  </a:lnTo>
                  <a:lnTo>
                    <a:pt x="4035" y="12677"/>
                  </a:lnTo>
                  <a:lnTo>
                    <a:pt x="4293" y="12804"/>
                  </a:lnTo>
                  <a:lnTo>
                    <a:pt x="4554" y="12923"/>
                  </a:lnTo>
                  <a:lnTo>
                    <a:pt x="4818" y="13031"/>
                  </a:lnTo>
                  <a:lnTo>
                    <a:pt x="5086" y="13131"/>
                  </a:lnTo>
                  <a:lnTo>
                    <a:pt x="5356" y="13220"/>
                  </a:lnTo>
                  <a:lnTo>
                    <a:pt x="5630" y="13298"/>
                  </a:lnTo>
                  <a:lnTo>
                    <a:pt x="5908" y="13364"/>
                  </a:lnTo>
                  <a:lnTo>
                    <a:pt x="6189" y="13418"/>
                  </a:lnTo>
                  <a:lnTo>
                    <a:pt x="6474" y="13461"/>
                  </a:lnTo>
                  <a:lnTo>
                    <a:pt x="6763" y="13491"/>
                  </a:lnTo>
                  <a:lnTo>
                    <a:pt x="7056" y="13508"/>
                  </a:lnTo>
                  <a:lnTo>
                    <a:pt x="7352" y="13511"/>
                  </a:lnTo>
                  <a:lnTo>
                    <a:pt x="7653" y="13501"/>
                  </a:lnTo>
                  <a:lnTo>
                    <a:pt x="7958" y="13476"/>
                  </a:lnTo>
                  <a:lnTo>
                    <a:pt x="8267" y="13437"/>
                  </a:lnTo>
                  <a:lnTo>
                    <a:pt x="8579" y="13381"/>
                  </a:lnTo>
                  <a:lnTo>
                    <a:pt x="8897" y="13311"/>
                  </a:lnTo>
                  <a:lnTo>
                    <a:pt x="9219" y="13224"/>
                  </a:lnTo>
                  <a:lnTo>
                    <a:pt x="9546" y="13121"/>
                  </a:lnTo>
                  <a:lnTo>
                    <a:pt x="9877" y="13001"/>
                  </a:lnTo>
                  <a:lnTo>
                    <a:pt x="10212" y="12863"/>
                  </a:lnTo>
                  <a:lnTo>
                    <a:pt x="10554" y="12708"/>
                  </a:lnTo>
                  <a:lnTo>
                    <a:pt x="5225" y="7326"/>
                  </a:lnTo>
                  <a:lnTo>
                    <a:pt x="3765" y="8813"/>
                  </a:lnTo>
                  <a:lnTo>
                    <a:pt x="1503" y="6582"/>
                  </a:lnTo>
                  <a:lnTo>
                    <a:pt x="5491" y="2537"/>
                  </a:lnTo>
                  <a:lnTo>
                    <a:pt x="5547" y="2563"/>
                  </a:lnTo>
                  <a:lnTo>
                    <a:pt x="5604" y="2588"/>
                  </a:lnTo>
                  <a:lnTo>
                    <a:pt x="5663" y="2610"/>
                  </a:lnTo>
                  <a:lnTo>
                    <a:pt x="5724" y="2631"/>
                  </a:lnTo>
                  <a:lnTo>
                    <a:pt x="5787" y="2649"/>
                  </a:lnTo>
                  <a:lnTo>
                    <a:pt x="5852" y="2666"/>
                  </a:lnTo>
                  <a:lnTo>
                    <a:pt x="5918" y="2680"/>
                  </a:lnTo>
                  <a:lnTo>
                    <a:pt x="5986" y="2693"/>
                  </a:lnTo>
                  <a:lnTo>
                    <a:pt x="6055" y="2703"/>
                  </a:lnTo>
                  <a:lnTo>
                    <a:pt x="6127" y="2711"/>
                  </a:lnTo>
                  <a:lnTo>
                    <a:pt x="6200" y="2716"/>
                  </a:lnTo>
                  <a:lnTo>
                    <a:pt x="6274" y="2719"/>
                  </a:lnTo>
                  <a:lnTo>
                    <a:pt x="6351" y="2719"/>
                  </a:lnTo>
                  <a:lnTo>
                    <a:pt x="6429" y="2716"/>
                  </a:lnTo>
                  <a:lnTo>
                    <a:pt x="6508" y="2710"/>
                  </a:lnTo>
                  <a:lnTo>
                    <a:pt x="6588" y="2700"/>
                  </a:lnTo>
                  <a:lnTo>
                    <a:pt x="6671" y="2688"/>
                  </a:lnTo>
                  <a:lnTo>
                    <a:pt x="6755" y="2673"/>
                  </a:lnTo>
                  <a:lnTo>
                    <a:pt x="6840" y="2654"/>
                  </a:lnTo>
                  <a:lnTo>
                    <a:pt x="6925" y="2632"/>
                  </a:lnTo>
                  <a:lnTo>
                    <a:pt x="7013" y="2607"/>
                  </a:lnTo>
                  <a:lnTo>
                    <a:pt x="7102" y="2577"/>
                  </a:lnTo>
                  <a:lnTo>
                    <a:pt x="7192" y="2545"/>
                  </a:lnTo>
                  <a:lnTo>
                    <a:pt x="7283" y="2508"/>
                  </a:lnTo>
                  <a:lnTo>
                    <a:pt x="7375" y="2468"/>
                  </a:lnTo>
                  <a:lnTo>
                    <a:pt x="7469" y="2423"/>
                  </a:lnTo>
                  <a:lnTo>
                    <a:pt x="7563" y="2375"/>
                  </a:lnTo>
                  <a:lnTo>
                    <a:pt x="7659" y="2321"/>
                  </a:lnTo>
                  <a:lnTo>
                    <a:pt x="7756" y="2265"/>
                  </a:lnTo>
                  <a:lnTo>
                    <a:pt x="7854" y="2203"/>
                  </a:lnTo>
                  <a:lnTo>
                    <a:pt x="7953" y="2137"/>
                  </a:lnTo>
                  <a:lnTo>
                    <a:pt x="8053" y="2066"/>
                  </a:lnTo>
                  <a:lnTo>
                    <a:pt x="9204" y="3243"/>
                  </a:lnTo>
                  <a:lnTo>
                    <a:pt x="7220" y="5296"/>
                  </a:lnTo>
                  <a:lnTo>
                    <a:pt x="12597" y="10708"/>
                  </a:lnTo>
                  <a:lnTo>
                    <a:pt x="12775" y="10387"/>
                  </a:lnTo>
                  <a:lnTo>
                    <a:pt x="12930" y="10057"/>
                  </a:lnTo>
                  <a:lnTo>
                    <a:pt x="13065" y="9719"/>
                  </a:lnTo>
                  <a:lnTo>
                    <a:pt x="13179" y="9373"/>
                  </a:lnTo>
                  <a:lnTo>
                    <a:pt x="13271" y="9022"/>
                  </a:lnTo>
                  <a:lnTo>
                    <a:pt x="13344" y="8664"/>
                  </a:lnTo>
                  <a:lnTo>
                    <a:pt x="13396" y="8301"/>
                  </a:lnTo>
                  <a:lnTo>
                    <a:pt x="13426" y="7934"/>
                  </a:lnTo>
                  <a:lnTo>
                    <a:pt x="13437" y="7564"/>
                  </a:lnTo>
                  <a:lnTo>
                    <a:pt x="13427" y="7192"/>
                  </a:lnTo>
                  <a:lnTo>
                    <a:pt x="13398" y="6818"/>
                  </a:lnTo>
                  <a:lnTo>
                    <a:pt x="13347" y="6443"/>
                  </a:lnTo>
                  <a:lnTo>
                    <a:pt x="13277" y="6068"/>
                  </a:lnTo>
                  <a:lnTo>
                    <a:pt x="13188" y="5694"/>
                  </a:lnTo>
                  <a:lnTo>
                    <a:pt x="13079" y="5321"/>
                  </a:lnTo>
                  <a:lnTo>
                    <a:pt x="12949" y="4950"/>
                  </a:lnTo>
                  <a:lnTo>
                    <a:pt x="12801" y="4583"/>
                  </a:lnTo>
                  <a:lnTo>
                    <a:pt x="12634" y="4220"/>
                  </a:lnTo>
                  <a:lnTo>
                    <a:pt x="12447" y="3862"/>
                  </a:lnTo>
                  <a:lnTo>
                    <a:pt x="12241" y="3509"/>
                  </a:lnTo>
                  <a:lnTo>
                    <a:pt x="12017" y="3162"/>
                  </a:lnTo>
                  <a:lnTo>
                    <a:pt x="11773" y="2822"/>
                  </a:lnTo>
                  <a:lnTo>
                    <a:pt x="11511" y="2492"/>
                  </a:lnTo>
                  <a:lnTo>
                    <a:pt x="11230" y="2169"/>
                  </a:lnTo>
                  <a:lnTo>
                    <a:pt x="10931" y="1856"/>
                  </a:lnTo>
                  <a:lnTo>
                    <a:pt x="10613" y="1553"/>
                  </a:lnTo>
                  <a:lnTo>
                    <a:pt x="10277" y="1262"/>
                  </a:lnTo>
                  <a:lnTo>
                    <a:pt x="9924" y="982"/>
                  </a:lnTo>
                  <a:lnTo>
                    <a:pt x="9551" y="716"/>
                  </a:lnTo>
                  <a:lnTo>
                    <a:pt x="9162" y="463"/>
                  </a:lnTo>
                  <a:lnTo>
                    <a:pt x="8754" y="224"/>
                  </a:lnTo>
                  <a:lnTo>
                    <a:pt x="8329" y="0"/>
                  </a:lnTo>
                  <a:lnTo>
                    <a:pt x="8761" y="35"/>
                  </a:lnTo>
                  <a:lnTo>
                    <a:pt x="9199" y="99"/>
                  </a:lnTo>
                  <a:lnTo>
                    <a:pt x="9641" y="192"/>
                  </a:lnTo>
                  <a:lnTo>
                    <a:pt x="10084" y="310"/>
                  </a:lnTo>
                  <a:lnTo>
                    <a:pt x="10526" y="458"/>
                  </a:lnTo>
                  <a:lnTo>
                    <a:pt x="10966" y="632"/>
                  </a:lnTo>
                  <a:lnTo>
                    <a:pt x="11402" y="832"/>
                  </a:lnTo>
                  <a:lnTo>
                    <a:pt x="11830" y="1057"/>
                  </a:lnTo>
                  <a:lnTo>
                    <a:pt x="12250" y="1307"/>
                  </a:lnTo>
                  <a:lnTo>
                    <a:pt x="12659" y="1583"/>
                  </a:lnTo>
                  <a:lnTo>
                    <a:pt x="13054" y="1881"/>
                  </a:lnTo>
                  <a:lnTo>
                    <a:pt x="13435" y="2203"/>
                  </a:lnTo>
                  <a:lnTo>
                    <a:pt x="13798" y="2548"/>
                  </a:lnTo>
                  <a:lnTo>
                    <a:pt x="14141" y="2915"/>
                  </a:lnTo>
                  <a:lnTo>
                    <a:pt x="14464" y="3304"/>
                  </a:lnTo>
                  <a:lnTo>
                    <a:pt x="14762" y="3714"/>
                  </a:lnTo>
                  <a:lnTo>
                    <a:pt x="15036" y="4146"/>
                  </a:lnTo>
                  <a:lnTo>
                    <a:pt x="15281" y="4596"/>
                  </a:lnTo>
                  <a:lnTo>
                    <a:pt x="15496" y="5067"/>
                  </a:lnTo>
                  <a:lnTo>
                    <a:pt x="15679" y="5557"/>
                  </a:lnTo>
                  <a:lnTo>
                    <a:pt x="15829" y="6065"/>
                  </a:lnTo>
                  <a:lnTo>
                    <a:pt x="15942" y="6591"/>
                  </a:lnTo>
                  <a:lnTo>
                    <a:pt x="16016" y="7135"/>
                  </a:lnTo>
                  <a:lnTo>
                    <a:pt x="16052" y="7695"/>
                  </a:lnTo>
                  <a:lnTo>
                    <a:pt x="16044" y="8271"/>
                  </a:lnTo>
                  <a:lnTo>
                    <a:pt x="15991" y="8863"/>
                  </a:lnTo>
                  <a:lnTo>
                    <a:pt x="15892" y="9471"/>
                  </a:lnTo>
                  <a:lnTo>
                    <a:pt x="15744" y="10093"/>
                  </a:lnTo>
                  <a:lnTo>
                    <a:pt x="15545" y="10729"/>
                  </a:lnTo>
                  <a:lnTo>
                    <a:pt x="15294" y="11379"/>
                  </a:lnTo>
                  <a:lnTo>
                    <a:pt x="14987" y="12042"/>
                  </a:lnTo>
                  <a:lnTo>
                    <a:pt x="14623" y="12717"/>
                  </a:lnTo>
                  <a:lnTo>
                    <a:pt x="16074" y="14218"/>
                  </a:lnTo>
                  <a:lnTo>
                    <a:pt x="14156" y="16081"/>
                  </a:lnTo>
                  <a:lnTo>
                    <a:pt x="12655" y="14684"/>
                  </a:lnTo>
                  <a:lnTo>
                    <a:pt x="12293" y="14873"/>
                  </a:lnTo>
                  <a:lnTo>
                    <a:pt x="11934" y="15048"/>
                  </a:lnTo>
                  <a:lnTo>
                    <a:pt x="11578" y="15211"/>
                  </a:lnTo>
                  <a:lnTo>
                    <a:pt x="11223" y="15360"/>
                  </a:lnTo>
                  <a:lnTo>
                    <a:pt x="10870" y="15495"/>
                  </a:lnTo>
                  <a:lnTo>
                    <a:pt x="10520" y="15617"/>
                  </a:lnTo>
                  <a:lnTo>
                    <a:pt x="10173" y="15726"/>
                  </a:lnTo>
                  <a:lnTo>
                    <a:pt x="9828" y="15822"/>
                  </a:lnTo>
                  <a:lnTo>
                    <a:pt x="9485" y="15904"/>
                  </a:lnTo>
                  <a:lnTo>
                    <a:pt x="9145" y="15974"/>
                  </a:lnTo>
                  <a:lnTo>
                    <a:pt x="8808" y="16030"/>
                  </a:lnTo>
                  <a:lnTo>
                    <a:pt x="8472" y="16074"/>
                  </a:lnTo>
                  <a:lnTo>
                    <a:pt x="8140" y="16105"/>
                  </a:lnTo>
                  <a:lnTo>
                    <a:pt x="7812" y="16123"/>
                  </a:lnTo>
                  <a:lnTo>
                    <a:pt x="7486" y="16128"/>
                  </a:lnTo>
                  <a:lnTo>
                    <a:pt x="7164" y="16121"/>
                  </a:lnTo>
                  <a:lnTo>
                    <a:pt x="6845" y="16101"/>
                  </a:lnTo>
                  <a:lnTo>
                    <a:pt x="6529" y="16069"/>
                  </a:lnTo>
                  <a:lnTo>
                    <a:pt x="6216" y="16024"/>
                  </a:lnTo>
                  <a:lnTo>
                    <a:pt x="5906" y="15967"/>
                  </a:lnTo>
                  <a:lnTo>
                    <a:pt x="5601" y="15897"/>
                  </a:lnTo>
                  <a:lnTo>
                    <a:pt x="5298" y="15816"/>
                  </a:lnTo>
                  <a:lnTo>
                    <a:pt x="5001" y="15722"/>
                  </a:lnTo>
                  <a:lnTo>
                    <a:pt x="4706" y="15616"/>
                  </a:lnTo>
                  <a:lnTo>
                    <a:pt x="4415" y="15498"/>
                  </a:lnTo>
                  <a:lnTo>
                    <a:pt x="4129" y="15368"/>
                  </a:lnTo>
                  <a:lnTo>
                    <a:pt x="3846" y="15227"/>
                  </a:lnTo>
                  <a:lnTo>
                    <a:pt x="3568" y="15073"/>
                  </a:lnTo>
                  <a:lnTo>
                    <a:pt x="3293" y="14907"/>
                  </a:lnTo>
                  <a:lnTo>
                    <a:pt x="3023" y="14731"/>
                  </a:lnTo>
                  <a:lnTo>
                    <a:pt x="2757" y="14542"/>
                  </a:lnTo>
                  <a:lnTo>
                    <a:pt x="2496" y="14342"/>
                  </a:lnTo>
                  <a:lnTo>
                    <a:pt x="2509" y="14390"/>
                  </a:lnTo>
                  <a:lnTo>
                    <a:pt x="2520" y="14439"/>
                  </a:lnTo>
                  <a:lnTo>
                    <a:pt x="2528" y="14487"/>
                  </a:lnTo>
                  <a:lnTo>
                    <a:pt x="2533" y="14536"/>
                  </a:lnTo>
                  <a:lnTo>
                    <a:pt x="2536" y="14586"/>
                  </a:lnTo>
                  <a:lnTo>
                    <a:pt x="2537" y="14635"/>
                  </a:lnTo>
                  <a:lnTo>
                    <a:pt x="2534" y="14686"/>
                  </a:lnTo>
                  <a:lnTo>
                    <a:pt x="2530" y="14735"/>
                  </a:lnTo>
                  <a:lnTo>
                    <a:pt x="2523" y="14785"/>
                  </a:lnTo>
                  <a:lnTo>
                    <a:pt x="2514" y="14835"/>
                  </a:lnTo>
                  <a:lnTo>
                    <a:pt x="2502" y="14884"/>
                  </a:lnTo>
                  <a:lnTo>
                    <a:pt x="2489" y="14934"/>
                  </a:lnTo>
                  <a:lnTo>
                    <a:pt x="2473" y="14983"/>
                  </a:lnTo>
                  <a:lnTo>
                    <a:pt x="2454" y="15031"/>
                  </a:lnTo>
                  <a:lnTo>
                    <a:pt x="2434" y="15080"/>
                  </a:lnTo>
                  <a:lnTo>
                    <a:pt x="2412" y="15127"/>
                  </a:lnTo>
                  <a:lnTo>
                    <a:pt x="2388" y="15174"/>
                  </a:lnTo>
                  <a:lnTo>
                    <a:pt x="2363" y="15222"/>
                  </a:lnTo>
                  <a:lnTo>
                    <a:pt x="2334" y="15267"/>
                  </a:lnTo>
                  <a:lnTo>
                    <a:pt x="2305" y="15313"/>
                  </a:lnTo>
                  <a:lnTo>
                    <a:pt x="2275" y="15358"/>
                  </a:lnTo>
                  <a:lnTo>
                    <a:pt x="2241" y="15401"/>
                  </a:lnTo>
                  <a:lnTo>
                    <a:pt x="2207" y="15444"/>
                  </a:lnTo>
                  <a:lnTo>
                    <a:pt x="2171" y="15486"/>
                  </a:lnTo>
                  <a:lnTo>
                    <a:pt x="2134" y="15526"/>
                  </a:lnTo>
                  <a:lnTo>
                    <a:pt x="2095" y="15567"/>
                  </a:lnTo>
                  <a:lnTo>
                    <a:pt x="2055" y="15605"/>
                  </a:lnTo>
                  <a:lnTo>
                    <a:pt x="2013" y="15642"/>
                  </a:lnTo>
                  <a:lnTo>
                    <a:pt x="1971" y="15677"/>
                  </a:lnTo>
                  <a:lnTo>
                    <a:pt x="1927" y="15713"/>
                  </a:lnTo>
                  <a:lnTo>
                    <a:pt x="1881" y="15745"/>
                  </a:lnTo>
                  <a:lnTo>
                    <a:pt x="1836" y="15777"/>
                  </a:lnTo>
                  <a:lnTo>
                    <a:pt x="1779" y="15812"/>
                  </a:lnTo>
                  <a:lnTo>
                    <a:pt x="1723" y="15845"/>
                  </a:lnTo>
                  <a:lnTo>
                    <a:pt x="1666" y="15874"/>
                  </a:lnTo>
                  <a:lnTo>
                    <a:pt x="1610" y="15900"/>
                  </a:lnTo>
                  <a:lnTo>
                    <a:pt x="1552" y="15923"/>
                  </a:lnTo>
                  <a:lnTo>
                    <a:pt x="1496" y="15944"/>
                  </a:lnTo>
                  <a:lnTo>
                    <a:pt x="1438" y="15961"/>
                  </a:lnTo>
                  <a:lnTo>
                    <a:pt x="1381" y="15975"/>
                  </a:lnTo>
                  <a:lnTo>
                    <a:pt x="1324" y="15987"/>
                  </a:lnTo>
                  <a:lnTo>
                    <a:pt x="1267" y="15995"/>
                  </a:lnTo>
                  <a:lnTo>
                    <a:pt x="1210" y="16001"/>
                  </a:lnTo>
                  <a:lnTo>
                    <a:pt x="1154" y="16003"/>
                  </a:lnTo>
                  <a:lnTo>
                    <a:pt x="1098" y="16003"/>
                  </a:lnTo>
                  <a:lnTo>
                    <a:pt x="1043" y="16000"/>
                  </a:lnTo>
                  <a:lnTo>
                    <a:pt x="987" y="15995"/>
                  </a:lnTo>
                  <a:lnTo>
                    <a:pt x="933" y="15986"/>
                  </a:lnTo>
                  <a:lnTo>
                    <a:pt x="879" y="15975"/>
                  </a:lnTo>
                  <a:lnTo>
                    <a:pt x="826" y="15961"/>
                  </a:lnTo>
                  <a:lnTo>
                    <a:pt x="773" y="15944"/>
                  </a:lnTo>
                  <a:lnTo>
                    <a:pt x="722" y="15924"/>
                  </a:lnTo>
                  <a:lnTo>
                    <a:pt x="671" y="15902"/>
                  </a:lnTo>
                  <a:lnTo>
                    <a:pt x="622" y="15877"/>
                  </a:lnTo>
                  <a:lnTo>
                    <a:pt x="573" y="15849"/>
                  </a:lnTo>
                  <a:lnTo>
                    <a:pt x="527" y="15819"/>
                  </a:lnTo>
                  <a:lnTo>
                    <a:pt x="480" y="15786"/>
                  </a:lnTo>
                  <a:lnTo>
                    <a:pt x="436" y="15751"/>
                  </a:lnTo>
                  <a:lnTo>
                    <a:pt x="393" y="15713"/>
                  </a:lnTo>
                  <a:lnTo>
                    <a:pt x="350" y="15671"/>
                  </a:lnTo>
                  <a:lnTo>
                    <a:pt x="310" y="15628"/>
                  </a:lnTo>
                  <a:lnTo>
                    <a:pt x="271" y="15583"/>
                  </a:lnTo>
                  <a:lnTo>
                    <a:pt x="234" y="15534"/>
                  </a:lnTo>
                  <a:lnTo>
                    <a:pt x="199" y="15483"/>
                  </a:lnTo>
                  <a:lnTo>
                    <a:pt x="143" y="15391"/>
                  </a:lnTo>
                  <a:lnTo>
                    <a:pt x="98" y="15299"/>
                  </a:lnTo>
                  <a:lnTo>
                    <a:pt x="61" y="15206"/>
                  </a:lnTo>
                  <a:lnTo>
                    <a:pt x="33" y="15112"/>
                  </a:lnTo>
                  <a:lnTo>
                    <a:pt x="14" y="15019"/>
                  </a:lnTo>
                  <a:lnTo>
                    <a:pt x="3" y="14925"/>
                  </a:lnTo>
                  <a:lnTo>
                    <a:pt x="0" y="14833"/>
                  </a:lnTo>
                  <a:lnTo>
                    <a:pt x="5" y="14741"/>
                  </a:lnTo>
                  <a:lnTo>
                    <a:pt x="17" y="14651"/>
                  </a:lnTo>
                  <a:lnTo>
                    <a:pt x="36" y="14562"/>
                  </a:lnTo>
                  <a:lnTo>
                    <a:pt x="63" y="14475"/>
                  </a:lnTo>
                  <a:lnTo>
                    <a:pt x="95" y="14389"/>
                  </a:lnTo>
                  <a:lnTo>
                    <a:pt x="133" y="14307"/>
                  </a:lnTo>
                  <a:lnTo>
                    <a:pt x="179" y="14226"/>
                  </a:lnTo>
                  <a:lnTo>
                    <a:pt x="228" y="14148"/>
                  </a:lnTo>
                  <a:lnTo>
                    <a:pt x="284" y="14075"/>
                  </a:lnTo>
                  <a:lnTo>
                    <a:pt x="344" y="14004"/>
                  </a:lnTo>
                  <a:lnTo>
                    <a:pt x="409" y="13938"/>
                  </a:lnTo>
                  <a:lnTo>
                    <a:pt x="478" y="13874"/>
                  </a:lnTo>
                  <a:lnTo>
                    <a:pt x="551" y="13816"/>
                  </a:lnTo>
                  <a:lnTo>
                    <a:pt x="628" y="13762"/>
                  </a:lnTo>
                  <a:lnTo>
                    <a:pt x="708" y="13714"/>
                  </a:lnTo>
                  <a:lnTo>
                    <a:pt x="791" y="13670"/>
                  </a:lnTo>
                  <a:lnTo>
                    <a:pt x="878" y="13632"/>
                  </a:lnTo>
                  <a:lnTo>
                    <a:pt x="967" y="13601"/>
                  </a:lnTo>
                  <a:lnTo>
                    <a:pt x="1057" y="13575"/>
                  </a:lnTo>
                  <a:lnTo>
                    <a:pt x="1150" y="13556"/>
                  </a:lnTo>
                  <a:lnTo>
                    <a:pt x="1244" y="13542"/>
                  </a:lnTo>
                  <a:lnTo>
                    <a:pt x="1339" y="13536"/>
                  </a:lnTo>
                  <a:lnTo>
                    <a:pt x="1436" y="13538"/>
                  </a:lnTo>
                  <a:lnTo>
                    <a:pt x="1533" y="13548"/>
                  </a:lnTo>
                  <a:lnTo>
                    <a:pt x="1630" y="13565"/>
                  </a:lnTo>
                  <a:lnTo>
                    <a:pt x="1553" y="13486"/>
                  </a:lnTo>
                  <a:lnTo>
                    <a:pt x="1477" y="13406"/>
                  </a:lnTo>
                  <a:lnTo>
                    <a:pt x="1400" y="13325"/>
                  </a:lnTo>
                  <a:lnTo>
                    <a:pt x="1324" y="13243"/>
                  </a:lnTo>
                  <a:lnTo>
                    <a:pt x="1248" y="13159"/>
                  </a:lnTo>
                  <a:lnTo>
                    <a:pt x="1174" y="13075"/>
                  </a:lnTo>
                  <a:lnTo>
                    <a:pt x="1100" y="12990"/>
                  </a:lnTo>
                  <a:lnTo>
                    <a:pt x="1026" y="12903"/>
                  </a:lnTo>
                  <a:lnTo>
                    <a:pt x="953" y="12815"/>
                  </a:lnTo>
                  <a:lnTo>
                    <a:pt x="880" y="12726"/>
                  </a:lnTo>
                  <a:lnTo>
                    <a:pt x="807" y="12636"/>
                  </a:lnTo>
                  <a:lnTo>
                    <a:pt x="736" y="12545"/>
                  </a:lnTo>
                  <a:lnTo>
                    <a:pt x="665" y="12453"/>
                  </a:lnTo>
                  <a:lnTo>
                    <a:pt x="594" y="12359"/>
                  </a:lnTo>
                  <a:lnTo>
                    <a:pt x="524" y="12264"/>
                  </a:lnTo>
                  <a:lnTo>
                    <a:pt x="454" y="12169"/>
                  </a:lnTo>
                  <a:close/>
                </a:path>
              </a:pathLst>
            </a:custGeom>
            <a:gradFill rotWithShape="1">
              <a:gsLst>
                <a:gs pos="0">
                  <a:srgbClr val="FFFF00"/>
                </a:gs>
                <a:gs pos="55000">
                  <a:srgbClr val="FFFFDA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4A113B7-228D-4ED0-AE05-6EDAC80AA4A8}"/>
              </a:ext>
            </a:extLst>
          </p:cNvPr>
          <p:cNvCxnSpPr/>
          <p:nvPr userDrawn="1"/>
        </p:nvCxnSpPr>
        <p:spPr>
          <a:xfrm>
            <a:off x="1252538" y="757238"/>
            <a:ext cx="789146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75051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 bwMode="auto">
      <p:bgPr>
        <a:gradFill rotWithShape="0">
          <a:gsLst>
            <a:gs pos="0">
              <a:srgbClr val="FFFFFF"/>
            </a:gs>
            <a:gs pos="100000">
              <a:srgbClr val="FFF6E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225859"/>
      </p:ext>
    </p:extLst>
  </p:cSld>
  <p:clrMapOvr>
    <a:masterClrMapping/>
  </p:clrMapOvr>
  <p:transition>
    <p:blind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98096A-ABBA-45DA-BFED-2B3781CA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1625" y="4684713"/>
            <a:ext cx="2289175" cy="357187"/>
          </a:xfrm>
        </p:spPr>
        <p:txBody>
          <a:bodyPr/>
          <a:lstStyle>
            <a:lvl1pPr eaLnBrk="1" hangingPunct="1">
              <a:buFont typeface="Arial" pitchFamily="34" charset="0"/>
              <a:buNone/>
              <a:defRPr noProof="1">
                <a:latin typeface="Times New Roman" panose="02020603050405020304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99AF7D-E953-4B01-8B9F-EC3A3AB8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eaLnBrk="1" hangingPunct="1">
              <a:buFont typeface="Arial" pitchFamily="34" charset="0"/>
              <a:buNone/>
              <a:defRPr noProof="1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38C5C9-CFDE-4080-A70F-F1A4FFD4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289175" cy="3571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fld id="{3426E8BE-F6DC-4126-A2F7-918D0A2AB78D}" type="slidenum">
              <a:rPr lang="zh-CN" altLang="en-US"/>
              <a:pPr/>
              <a:t>‹#›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33753"/>
      </p:ext>
    </p:extLst>
  </p:cSld>
  <p:clrMapOvr>
    <a:masterClrMapping/>
  </p:clrMapOvr>
  <p:transition>
    <p:blind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3">
            <a:extLst>
              <a:ext uri="{FF2B5EF4-FFF2-40B4-BE49-F238E27FC236}">
                <a16:creationId xmlns:a16="http://schemas.microsoft.com/office/drawing/2014/main" id="{8D726068-BA45-491E-8FCA-EC0B6C699D81}"/>
              </a:ext>
            </a:extLst>
          </p:cNvPr>
          <p:cNvSpPr/>
          <p:nvPr/>
        </p:nvSpPr>
        <p:spPr>
          <a:xfrm>
            <a:off x="228600" y="171450"/>
            <a:ext cx="8696325" cy="1851025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i="1"/>
          </a:p>
        </p:txBody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3D60DC33-3E00-4DD1-B57C-C6727284CE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1258888"/>
            <a:ext cx="8723312" cy="998537"/>
            <a:chOff x="-3905251" y="4294188"/>
            <a:chExt cx="13027839" cy="18923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2E3C6482-AE29-47E0-A23C-05D228F45CD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006" y="4498761"/>
              <a:ext cx="4295986" cy="1016849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EA5C260E-8752-438E-B29B-780A311D47C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667" y="4318255"/>
              <a:ext cx="8279020" cy="1209388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73D75DBB-28C0-4602-88ED-709140AF7BE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86" y="4336306"/>
              <a:ext cx="8165219" cy="1101084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3255C9CA-6EB9-4D7B-BCE2-CFA53A80C65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5651" y="4318255"/>
              <a:ext cx="4940859" cy="923586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8" name="Freeform 10">
              <a:extLst>
                <a:ext uri="{FF2B5EF4-FFF2-40B4-BE49-F238E27FC236}">
                  <a16:creationId xmlns:a16="http://schemas.microsoft.com/office/drawing/2014/main" id="{985C4079-5447-48DD-A7A4-DC2FB37FEC1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AD29FF47-EC86-4786-B771-6B3DB42E0E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B7B6C44-0514-448A-97CF-52BAD130F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82BD6A8F-13E2-4AFC-AEFC-62687776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EB9D3A69-7CB2-44C2-8C2C-EF3211A0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/>
            </a:lvl1pPr>
          </a:lstStyle>
          <a:p>
            <a:fld id="{B0A05627-20C9-486D-915A-AB79F66031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1008875"/>
      </p:ext>
    </p:extLst>
  </p:cSld>
  <p:clrMapOvr>
    <a:masterClrMapping/>
  </p:clrMapOvr>
  <p:transition>
    <p:blind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47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30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380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98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11E7A95-D7FE-4C84-87AE-4456F1154CE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endParaRPr lang="zh-CN" altLang="en-US" noProof="1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7" name="标题占位符 1">
            <a:extLst>
              <a:ext uri="{FF2B5EF4-FFF2-40B4-BE49-F238E27FC236}">
                <a16:creationId xmlns:a16="http://schemas.microsoft.com/office/drawing/2014/main" id="{6ADC8F07-F6B5-43E0-AFAD-8A049BFF37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文本占位符 2">
            <a:extLst>
              <a:ext uri="{FF2B5EF4-FFF2-40B4-BE49-F238E27FC236}">
                <a16:creationId xmlns:a16="http://schemas.microsoft.com/office/drawing/2014/main" id="{8D37D9D8-5A88-4BD0-819D-2388E707F4C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0B5B30-C95A-4B19-9907-DF37AEEE11B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endParaRPr lang="zh-CN" altLang="en-US" noProof="1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25D274-D1C9-4532-B343-D841B5CFA6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endParaRPr lang="zh-CN" altLang="en-US" noProof="1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556495-2E17-43D5-9E42-6BBB4C9B6EF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66980" y="14335"/>
            <a:ext cx="8877020" cy="7157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7" r:id="rId12"/>
  </p:sldLayoutIdLst>
  <p:transition>
    <p:blinds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888.cn/tesetuku/maozedong/md27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2">
            <a:extLst>
              <a:ext uri="{FF2B5EF4-FFF2-40B4-BE49-F238E27FC236}">
                <a16:creationId xmlns:a16="http://schemas.microsoft.com/office/drawing/2014/main" id="{31358B96-4A4E-48EB-9D00-9FAF11AF78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1708150"/>
            <a:ext cx="7345362" cy="2159000"/>
          </a:xfrm>
        </p:spPr>
        <p:txBody>
          <a:bodyPr/>
          <a:lstStyle/>
          <a:p>
            <a:pPr marL="0" indent="0" eaLnBrk="1" hangingPunct="1">
              <a:lnSpc>
                <a:spcPts val="4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一、党是实现中华民族伟大复兴关键的领导核心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eaLnBrk="1" hangingPunct="1">
              <a:lnSpc>
                <a:spcPts val="4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二、建立健全党的全面领导的体制机制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eaLnBrk="1" hangingPunct="1">
              <a:lnSpc>
                <a:spcPts val="4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三、坚定不移推进全面从严治党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5F1A3-2078-47FB-9C39-6753CF60B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565150"/>
            <a:ext cx="89281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anchor="ctr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4000" b="1" dirty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rPr>
              <a:t>第四讲 坚持和加强党的领导</a:t>
            </a:r>
            <a:endParaRPr lang="en-US" sz="4000" b="1" dirty="0">
              <a:solidFill>
                <a:srgbClr val="000000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blinds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7">
            <a:extLst>
              <a:ext uri="{FF2B5EF4-FFF2-40B4-BE49-F238E27FC236}">
                <a16:creationId xmlns:a16="http://schemas.microsoft.com/office/drawing/2014/main" id="{CC897CD0-B321-4BCF-AFEC-27269408A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8750"/>
            <a:ext cx="8891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ea typeface="楷体_GB2312"/>
                <a:cs typeface="楷体_GB2312"/>
              </a:rPr>
              <a:t>（三）党是最高政治领导力量</a:t>
            </a:r>
          </a:p>
        </p:txBody>
      </p:sp>
      <p:pic>
        <p:nvPicPr>
          <p:cNvPr id="7" name="Picture 6" descr="https://timgsa.baidu.com/timg?image&amp;quality=80&amp;size=b9999_10000&amp;sec=1527763862738&amp;di=d275e1e6c4b9f80904628af3837d8352&amp;imgtype=0&amp;src=http%3A%2F%2Fhimg2.huanqiu.com%2Fattachment2010%2F2014%2F0625%2F20140625031638337.jpg">
            <a:extLst>
              <a:ext uri="{FF2B5EF4-FFF2-40B4-BE49-F238E27FC236}">
                <a16:creationId xmlns:a16="http://schemas.microsoft.com/office/drawing/2014/main" id="{7D2850C2-B6EB-4346-A993-EC10E4FB5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911225"/>
            <a:ext cx="2735262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https://timgsa.baidu.com/timg?image&amp;quality=80&amp;size=b9999_10000&amp;sec=1527763925198&amp;di=0e631e335dcee057e6e1fab438326adc&amp;imgtype=0&amp;src=http%3A%2F%2Fwww.fjsen.com%2Fwomen%2Fattachement%2Fjpg%2Fsite2%2F20110617%2F4437e612cf040f64e1c106.jpg">
            <a:extLst>
              <a:ext uri="{FF2B5EF4-FFF2-40B4-BE49-F238E27FC236}">
                <a16:creationId xmlns:a16="http://schemas.microsoft.com/office/drawing/2014/main" id="{FECCC362-06BC-4FF0-A0D9-03D8A746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3" y="877888"/>
            <a:ext cx="2687637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https://timgsa.baidu.com/timg?image&amp;quality=80&amp;size=b9999_10000&amp;sec=1527764159290&amp;di=76c668c774ff68eec714f92f804b3f7d&amp;imgtype=0&amp;src=http%3A%2F%2Fwww.wengan.gov.cn%2Fuploadfiles%2F201709%2F28%2F2017092810292185453250.jpg">
            <a:extLst>
              <a:ext uri="{FF2B5EF4-FFF2-40B4-BE49-F238E27FC236}">
                <a16:creationId xmlns:a16="http://schemas.microsoft.com/office/drawing/2014/main" id="{D6079BE3-B162-4471-98F7-7F1782987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75" y="877888"/>
            <a:ext cx="2878138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https://timgsa.baidu.com/timg?image&amp;quality=80&amp;size=b9999_10000&amp;sec=1527764311816&amp;di=19faff1b23c6c15d5780dccc82fbc625&amp;imgtype=0&amp;src=http%3A%2F%2Fs15.sinaimg.cn%2Flarge%2F003xr4xkgy6NjGfzi0u3e">
            <a:extLst>
              <a:ext uri="{FF2B5EF4-FFF2-40B4-BE49-F238E27FC236}">
                <a16:creationId xmlns:a16="http://schemas.microsoft.com/office/drawing/2014/main" id="{23B9D8DA-39FF-4CA7-B848-E721F46A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2811463"/>
            <a:ext cx="34559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0D67831-C37F-44CC-8021-A93DE4EB4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30525"/>
            <a:ext cx="8699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667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军队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2F8042-61CF-4A2C-B4DE-26E66D45C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013" y="2887663"/>
            <a:ext cx="871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667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妇联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E72AB2-5E75-4F52-B207-9035019A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0863" y="407988"/>
            <a:ext cx="871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667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工会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12A424-7A7A-425F-ACE7-78C9F576D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3413" y="4702175"/>
            <a:ext cx="12128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667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共青团</a:t>
            </a:r>
            <a:endParaRPr lang="zh-CN" altLang="en-US" sz="2400" dirty="0"/>
          </a:p>
        </p:txBody>
      </p:sp>
      <p:sp>
        <p:nvSpPr>
          <p:cNvPr id="15" name="TextBox 104">
            <a:extLst>
              <a:ext uri="{FF2B5EF4-FFF2-40B4-BE49-F238E27FC236}">
                <a16:creationId xmlns:a16="http://schemas.microsoft.com/office/drawing/2014/main" id="{993C8237-601A-40DC-9711-921F3EA0A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390900"/>
            <a:ext cx="4478337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7" tIns="45699" rIns="91397" bIns="45699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5333" b="1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谁领导谁 </a:t>
            </a:r>
            <a:r>
              <a:rPr lang="zh-CN" altLang="en-US" sz="72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？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">
            <a:extLst>
              <a:ext uri="{FF2B5EF4-FFF2-40B4-BE49-F238E27FC236}">
                <a16:creationId xmlns:a16="http://schemas.microsoft.com/office/drawing/2014/main" id="{09A9C62B-6976-4169-9A3C-F101529CE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915988"/>
            <a:ext cx="4751387" cy="338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02" tIns="43202" rIns="86402" bIns="43202"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3200" b="1">
                <a:solidFill>
                  <a:srgbClr val="00194D"/>
                </a:solidFill>
              </a:rPr>
              <a:t>党是政治方向的引领者</a:t>
            </a:r>
            <a:endParaRPr lang="en-US" altLang="zh-CN" sz="3200" b="1">
              <a:solidFill>
                <a:srgbClr val="00194D"/>
              </a:solidFill>
            </a:endParaRP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3200" b="1">
                <a:solidFill>
                  <a:srgbClr val="00194D"/>
                </a:solidFill>
              </a:rPr>
              <a:t>党是政治体系的统领者</a:t>
            </a: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3200" b="1">
                <a:solidFill>
                  <a:srgbClr val="00194D"/>
                </a:solidFill>
              </a:rPr>
              <a:t>党是重大决策的决断者</a:t>
            </a:r>
            <a:endParaRPr lang="en-US" altLang="zh-CN" sz="3200" b="1">
              <a:solidFill>
                <a:srgbClr val="00194D"/>
              </a:solidFill>
            </a:endParaRP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3200" b="1">
                <a:solidFill>
                  <a:srgbClr val="00194D"/>
                </a:solidFill>
              </a:rPr>
              <a:t>党是社会治理的领导者</a:t>
            </a:r>
          </a:p>
        </p:txBody>
      </p:sp>
      <p:pic>
        <p:nvPicPr>
          <p:cNvPr id="18435" name="Picture 2" descr="https://gimg2.baidu.com/image_search/src=http%3A%2F%2Fwww.51wendang.com%2Fpic%2F87766a0286bb00608630501f1089d286f96e23f7%2F1-810-jpg_6-1440-0-0-1440.jpg&amp;refer=http%3A%2F%2Fwww.51wendang.com&amp;app=2002&amp;size=f9999,10000&amp;q=a80&amp;n=0&amp;g=0n&amp;fmt=jpeg?sec=1637308037&amp;t=a53c0d82f368d8341ccd89a44dd5447e">
            <a:extLst>
              <a:ext uri="{FF2B5EF4-FFF2-40B4-BE49-F238E27FC236}">
                <a16:creationId xmlns:a16="http://schemas.microsoft.com/office/drawing/2014/main" id="{F39E48D0-2DDC-4A75-9812-59693DF46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915988"/>
            <a:ext cx="4087813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" dur="500" tmFilter="0,0; .5, 1; 1, 1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950"/>
                            </p:stCondLst>
                            <p:childTnLst>
                              <p:par>
                                <p:cTn id="1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" dur="500" tmFilter="0,0; .5, 1; 1, 1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7" dur="500" tmFilter="0,0; .5, 1; 1, 1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850"/>
                            </p:stCondLst>
                            <p:childTnLst>
                              <p:par>
                                <p:cTn id="2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500" tmFilter="0,0; .5, 1; 1, 1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7">
            <a:extLst>
              <a:ext uri="{FF2B5EF4-FFF2-40B4-BE49-F238E27FC236}">
                <a16:creationId xmlns:a16="http://schemas.microsoft.com/office/drawing/2014/main" id="{E5A2BB3D-AB64-4A3A-9801-B76CF161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8750"/>
            <a:ext cx="8891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ea typeface="楷体_GB2312"/>
                <a:cs typeface="楷体_GB2312"/>
              </a:rPr>
              <a:t>（四）牢固树立“四个意识”，做到“两个维护”</a:t>
            </a:r>
          </a:p>
        </p:txBody>
      </p:sp>
      <p:pic>
        <p:nvPicPr>
          <p:cNvPr id="19459" name="Picture 5" descr="https://img2.baidu.com/it/u=3382165007,209408260&amp;fm=26&amp;fmt=auto">
            <a:extLst>
              <a:ext uri="{FF2B5EF4-FFF2-40B4-BE49-F238E27FC236}">
                <a16:creationId xmlns:a16="http://schemas.microsoft.com/office/drawing/2014/main" id="{7A779D9E-5074-40A3-9361-86A72791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987425"/>
            <a:ext cx="4649787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7" descr="https://gimg2.baidu.com/image_search/src=http%3A%2F%2Fnimg.ws.126.net%2F%3Furl%3Dhttp%3A%2F%2Fdingyue.ws.126.net%2F2021%2F0428%2Fd8bac310j00qs8dob004zc000u001hcc.jpg%26thumbnail%3D650x2147483647%26quality%3D80%26type%3Djpg&amp;refer=http%3A%2F%2Fnimg.ws.126.net&amp;app=2002&amp;size=f9999,10000&amp;q=a80&amp;n=0&amp;g=0n&amp;fmt=jpeg?sec=1637658740&amp;t=334e4e093138efa2d9bc0e6ed3c1bfdc">
            <a:extLst>
              <a:ext uri="{FF2B5EF4-FFF2-40B4-BE49-F238E27FC236}">
                <a16:creationId xmlns:a16="http://schemas.microsoft.com/office/drawing/2014/main" id="{36ACCAE9-A518-4420-8043-152206592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987425"/>
            <a:ext cx="417036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4E17277F-554D-46E4-8DDF-6B107ED62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546225"/>
            <a:ext cx="8964612" cy="1312863"/>
          </a:xfrm>
        </p:spPr>
        <p:txBody>
          <a:bodyPr/>
          <a:lstStyle/>
          <a:p>
            <a:pPr eaLnBrk="1" hangingPunct="1"/>
            <a:r>
              <a:rPr lang="zh-CN" altLang="en-US" sz="4000">
                <a:latin typeface="隶书" panose="02010509060101010101" pitchFamily="49" charset="-122"/>
                <a:ea typeface="隶书" panose="02010509060101010101" pitchFamily="49" charset="-122"/>
              </a:rPr>
              <a:t>二、建立健全党的全面领导的体制机制</a:t>
            </a:r>
          </a:p>
        </p:txBody>
      </p:sp>
    </p:spTree>
  </p:cSld>
  <p:clrMapOvr>
    <a:masterClrMapping/>
  </p:clrMapOvr>
  <p:transition>
    <p:blind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>
            <a:extLst>
              <a:ext uri="{FF2B5EF4-FFF2-40B4-BE49-F238E27FC236}">
                <a16:creationId xmlns:a16="http://schemas.microsoft.com/office/drawing/2014/main" id="{5CDBEBE1-679E-4D55-ACFD-AEAEBC723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8" y="1058863"/>
            <a:ext cx="8774112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200" b="1"/>
              <a:t>      </a:t>
            </a:r>
            <a:r>
              <a:rPr lang="zh-CN" altLang="zh-CN" sz="2400" b="1"/>
              <a:t>坚持党总揽全局、协调各方的领导核心地位，是党作为最高政治力量在治国理政中的重要体现。</a:t>
            </a:r>
            <a:r>
              <a:rPr lang="zh-CN" altLang="zh-CN" sz="2400" b="1">
                <a:solidFill>
                  <a:srgbClr val="000000"/>
                </a:solidFill>
              </a:rPr>
              <a:t>就像“</a:t>
            </a:r>
            <a:r>
              <a:rPr lang="zh-CN" altLang="zh-CN" sz="2400" b="1">
                <a:solidFill>
                  <a:srgbClr val="FF0000"/>
                </a:solidFill>
              </a:rPr>
              <a:t>众星捧月</a:t>
            </a:r>
            <a:r>
              <a:rPr lang="zh-CN" altLang="zh-CN" sz="2400" b="1">
                <a:solidFill>
                  <a:srgbClr val="000000"/>
                </a:solidFill>
              </a:rPr>
              <a:t>”，这个“</a:t>
            </a:r>
            <a:r>
              <a:rPr lang="zh-CN" altLang="zh-CN" sz="2400" b="1">
                <a:solidFill>
                  <a:srgbClr val="FF0000"/>
                </a:solidFill>
              </a:rPr>
              <a:t>月</a:t>
            </a:r>
            <a:r>
              <a:rPr lang="zh-CN" altLang="zh-CN" sz="2400" b="1">
                <a:solidFill>
                  <a:srgbClr val="000000"/>
                </a:solidFill>
              </a:rPr>
              <a:t>”就是</a:t>
            </a:r>
            <a:r>
              <a:rPr lang="zh-CN" altLang="zh-CN" sz="2400" b="1">
                <a:solidFill>
                  <a:srgbClr val="FF0000"/>
                </a:solidFill>
              </a:rPr>
              <a:t>中国共产党</a:t>
            </a:r>
            <a:r>
              <a:rPr lang="zh-CN" altLang="zh-CN" sz="2400" b="1">
                <a:solidFill>
                  <a:srgbClr val="000000"/>
                </a:solidFill>
              </a:rPr>
              <a:t>。</a:t>
            </a:r>
            <a:endParaRPr lang="en-US" altLang="zh-CN" sz="2400" b="1">
              <a:solidFill>
                <a:srgbClr val="000000"/>
              </a:solidFill>
            </a:endParaRPr>
          </a:p>
        </p:txBody>
      </p:sp>
      <p:sp>
        <p:nvSpPr>
          <p:cNvPr id="21507" name="文本框 7">
            <a:extLst>
              <a:ext uri="{FF2B5EF4-FFF2-40B4-BE49-F238E27FC236}">
                <a16:creationId xmlns:a16="http://schemas.microsoft.com/office/drawing/2014/main" id="{083F8641-5EC9-4E44-8B2F-5C0096F2A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8750"/>
            <a:ext cx="8891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楷体_GB2312"/>
                <a:cs typeface="楷体_GB2312"/>
              </a:rPr>
              <a:t>（一）坚持党总揽全局、协调各方的领导核心地位</a:t>
            </a:r>
          </a:p>
        </p:txBody>
      </p:sp>
    </p:spTree>
  </p:cSld>
  <p:clrMapOvr>
    <a:masterClrMapping/>
  </p:clrMapOvr>
  <p:transition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https://gimg2.baidu.com/image_search/src=http%3A%2F%2Fwww.xsnet.cn%2Fimages%2F2017_subject%2Fxysjd%2Fxwdt%2F2017%2F10%2F26%2FDD44E01B04A24542BC69FEE25A2CC175.jpg&amp;refer=http%3A%2F%2Fwww.xsnet.cn&amp;app=2002&amp;size=f9999,10000&amp;q=a80&amp;n=0&amp;g=0n&amp;fmt=jpeg?sec=1637308987&amp;t=7ab598d45cd6354447dbdb578fca377f">
            <a:extLst>
              <a:ext uri="{FF2B5EF4-FFF2-40B4-BE49-F238E27FC236}">
                <a16:creationId xmlns:a16="http://schemas.microsoft.com/office/drawing/2014/main" id="{6C3FC71E-D19B-4466-8CC1-1866D17E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635125"/>
            <a:ext cx="66960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1">
            <a:extLst>
              <a:ext uri="{FF2B5EF4-FFF2-40B4-BE49-F238E27FC236}">
                <a16:creationId xmlns:a16="http://schemas.microsoft.com/office/drawing/2014/main" id="{151A17B7-F798-4A73-9FBA-C55C99F3F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95263"/>
            <a:ext cx="78486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800" b="1">
                <a:solidFill>
                  <a:srgbClr val="0000CC"/>
                </a:solidFill>
              </a:rPr>
              <a:t>中央委员会、中央政治局、中央政治局常委是党的领导决策核心，党的地方组织必须确保党中央的决策部署贯彻落实。</a:t>
            </a:r>
          </a:p>
        </p:txBody>
      </p:sp>
    </p:spTree>
  </p:cSld>
  <p:clrMapOvr>
    <a:masterClrMapping/>
  </p:clrMapOvr>
  <p:transition>
    <p:blind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AA8C7509-876F-442D-B1C0-72EEEBF9C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08150"/>
            <a:ext cx="7659687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3">
            <a:extLst>
              <a:ext uri="{FF2B5EF4-FFF2-40B4-BE49-F238E27FC236}">
                <a16:creationId xmlns:a16="http://schemas.microsoft.com/office/drawing/2014/main" id="{10DFB8BB-395F-469D-89EF-5B3CCCDBD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95263"/>
            <a:ext cx="78486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800" b="1">
                <a:solidFill>
                  <a:srgbClr val="0000CC"/>
                </a:solidFill>
              </a:rPr>
              <a:t>强化党委（党组）在同级组织中的领导地位，各级党委（党组）应该集中力量把方向、抓大事、出思路、管干部。</a:t>
            </a:r>
          </a:p>
        </p:txBody>
      </p:sp>
    </p:spTree>
  </p:cSld>
  <p:clrMapOvr>
    <a:masterClrMapping/>
  </p:clrMapOvr>
  <p:transition>
    <p:blind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06508">
            <a:extLst>
              <a:ext uri="{FF2B5EF4-FFF2-40B4-BE49-F238E27FC236}">
                <a16:creationId xmlns:a16="http://schemas.microsoft.com/office/drawing/2014/main" id="{7436A01C-EBF8-4DD9-867E-D1593CB7E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2001838"/>
            <a:ext cx="31559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300" b="1">
                <a:latin typeface="Tahoma" panose="020B0604030504040204" pitchFamily="34" charset="0"/>
                <a:ea typeface="微软雅黑" panose="020B0503020204020204" pitchFamily="34" charset="-122"/>
              </a:rPr>
              <a:t>          </a:t>
            </a: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党的基层组织是党在社会基层组织中的战斗堡垒，是党的全部工作和战斗力的基础。</a:t>
            </a:r>
          </a:p>
        </p:txBody>
      </p:sp>
      <p:pic>
        <p:nvPicPr>
          <p:cNvPr id="24579" name="图片 106510" descr="1461307350488">
            <a:extLst>
              <a:ext uri="{FF2B5EF4-FFF2-40B4-BE49-F238E27FC236}">
                <a16:creationId xmlns:a16="http://schemas.microsoft.com/office/drawing/2014/main" id="{AC4A03C9-071E-4B14-96DC-5D6F3D994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1995488"/>
            <a:ext cx="390207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4">
            <a:extLst>
              <a:ext uri="{FF2B5EF4-FFF2-40B4-BE49-F238E27FC236}">
                <a16:creationId xmlns:a16="http://schemas.microsoft.com/office/drawing/2014/main" id="{1A17814C-EC80-495D-9B1D-143B0518A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95263"/>
            <a:ext cx="78486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800" b="1">
                <a:solidFill>
                  <a:srgbClr val="0000CC"/>
                </a:solidFill>
              </a:rPr>
              <a:t>提升党的基层组织的组织力、领导力，把基层组织建设成为宣传党的主张、贯彻党的决定、领导基层治理等的坚强战斗堡垒。</a:t>
            </a:r>
          </a:p>
        </p:txBody>
      </p:sp>
    </p:spTree>
  </p:cSld>
  <p:clrMapOvr>
    <a:masterClrMapping/>
  </p:clrMapOvr>
  <p:transition>
    <p:blinds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>
            <a:extLst>
              <a:ext uri="{FF2B5EF4-FFF2-40B4-BE49-F238E27FC236}">
                <a16:creationId xmlns:a16="http://schemas.microsoft.com/office/drawing/2014/main" id="{6F4FAD2C-2291-4E4E-9D8D-30834D41A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546225"/>
            <a:ext cx="8518525" cy="1312863"/>
          </a:xfrm>
        </p:spPr>
        <p:txBody>
          <a:bodyPr/>
          <a:lstStyle/>
          <a:p>
            <a:pPr eaLnBrk="1" hangingPunct="1"/>
            <a:r>
              <a:rPr lang="zh-CN" altLang="en-US" sz="4000">
                <a:latin typeface="隶书" panose="02010509060101010101" pitchFamily="49" charset="-122"/>
                <a:ea typeface="隶书" panose="02010509060101010101" pitchFamily="49" charset="-122"/>
              </a:rPr>
              <a:t>三、坚定不移推进全面从严治党</a:t>
            </a:r>
          </a:p>
        </p:txBody>
      </p:sp>
    </p:spTree>
  </p:cSld>
  <p:clrMapOvr>
    <a:masterClrMapping/>
  </p:clrMapOvr>
  <p:transition>
    <p:blinds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>
            <a:extLst>
              <a:ext uri="{FF2B5EF4-FFF2-40B4-BE49-F238E27FC236}">
                <a16:creationId xmlns:a16="http://schemas.microsoft.com/office/drawing/2014/main" id="{47C704E5-955F-4315-AB8B-BB89A62A4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350" y="1706563"/>
            <a:ext cx="45720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2" tIns="32402" rIns="64802" bIns="32402"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algn="just">
              <a:lnSpc>
                <a:spcPct val="140000"/>
              </a:lnSpc>
              <a:spcAft>
                <a:spcPct val="60000"/>
              </a:spcAft>
            </a:pP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en-US" altLang="zh-CN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Calibri" panose="020F0502020204030204" pitchFamily="34" charset="0"/>
              </a:rPr>
              <a:t>1.“</a:t>
            </a:r>
            <a:r>
              <a:rPr lang="zh-CN" altLang="en-US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四大考验”：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执政考验、改革开放考验、市场经济考验、外部环境考验</a:t>
            </a:r>
          </a:p>
          <a:p>
            <a:pPr lvl="2" algn="just">
              <a:lnSpc>
                <a:spcPct val="140000"/>
              </a:lnSpc>
              <a:spcAft>
                <a:spcPct val="60000"/>
              </a:spcAft>
            </a:pPr>
            <a:r>
              <a:rPr lang="zh-CN" altLang="en-US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    </a:t>
            </a:r>
            <a:r>
              <a:rPr lang="en-US" altLang="zh-CN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Calibri" panose="020F0502020204030204" pitchFamily="34" charset="0"/>
              </a:rPr>
              <a:t>2.“</a:t>
            </a:r>
            <a:r>
              <a:rPr lang="zh-CN" altLang="en-US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四大危险”：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精神懈怠危险、能力不足危险、脱离群众危险、消极腐败危险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269" name="Picture 4">
            <a:extLst>
              <a:ext uri="{FF2B5EF4-FFF2-40B4-BE49-F238E27FC236}">
                <a16:creationId xmlns:a16="http://schemas.microsoft.com/office/drawing/2014/main" id="{B05935D6-045B-44F7-A8B2-AE2CD855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1179513"/>
            <a:ext cx="3054350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文本框 97284">
            <a:extLst>
              <a:ext uri="{FF2B5EF4-FFF2-40B4-BE49-F238E27FC236}">
                <a16:creationId xmlns:a16="http://schemas.microsoft.com/office/drawing/2014/main" id="{77705176-ECF0-4A1F-8FE5-EB715BB96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44488"/>
            <a:ext cx="8928100" cy="523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楷体_GB2312"/>
                <a:cs typeface="楷体_GB2312"/>
              </a:rPr>
              <a:t>（一）</a:t>
            </a:r>
            <a:r>
              <a:rPr lang="zh-CN" altLang="en-US" sz="2800" b="1">
                <a:solidFill>
                  <a:srgbClr val="0000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新形势下党面临着“四大考验”与“四大危险”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 tmFilter="0,0; .5, 1; 1, 1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1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5" dur="500" tmFilter="0,0; .5, 1; 1, 1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F96696DC-4753-40FD-9956-E1358B3A2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546225"/>
            <a:ext cx="8518525" cy="1312863"/>
          </a:xfrm>
        </p:spPr>
        <p:txBody>
          <a:bodyPr/>
          <a:lstStyle/>
          <a:p>
            <a:pPr eaLnBrk="1" hangingPunct="1"/>
            <a:r>
              <a:rPr lang="zh-CN" altLang="en-US" sz="4000">
                <a:latin typeface="隶书" panose="02010509060101010101" pitchFamily="49" charset="-122"/>
                <a:ea typeface="隶书" panose="02010509060101010101" pitchFamily="49" charset="-122"/>
              </a:rPr>
              <a:t>一、党是实现中华民族伟大复兴</a:t>
            </a:r>
            <a:br>
              <a:rPr lang="en-US" altLang="zh-CN" sz="4000">
                <a:latin typeface="隶书" panose="02010509060101010101" pitchFamily="49" charset="-122"/>
                <a:ea typeface="隶书" panose="02010509060101010101" pitchFamily="49" charset="-122"/>
              </a:rPr>
            </a:br>
            <a:r>
              <a:rPr lang="zh-CN" altLang="en-US" sz="4000">
                <a:latin typeface="隶书" panose="02010509060101010101" pitchFamily="49" charset="-122"/>
                <a:ea typeface="隶书" panose="02010509060101010101" pitchFamily="49" charset="-122"/>
              </a:rPr>
              <a:t>的领导核心</a:t>
            </a:r>
          </a:p>
        </p:txBody>
      </p:sp>
    </p:spTree>
  </p:cSld>
  <p:clrMapOvr>
    <a:masterClrMapping/>
  </p:clrMapOvr>
  <p:transition>
    <p:blinds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97284">
            <a:extLst>
              <a:ext uri="{FF2B5EF4-FFF2-40B4-BE49-F238E27FC236}">
                <a16:creationId xmlns:a16="http://schemas.microsoft.com/office/drawing/2014/main" id="{FBA9CF94-333F-484C-951E-35B6AD2DE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23825"/>
            <a:ext cx="8928100" cy="584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0000FF"/>
                </a:solidFill>
                <a:ea typeface="楷体_GB2312"/>
                <a:cs typeface="楷体_GB2312"/>
              </a:rPr>
              <a:t>（二）新时代党的建设总要求</a:t>
            </a:r>
          </a:p>
        </p:txBody>
      </p:sp>
      <p:sp>
        <p:nvSpPr>
          <p:cNvPr id="27651" name="TextBox 7">
            <a:extLst>
              <a:ext uri="{FF2B5EF4-FFF2-40B4-BE49-F238E27FC236}">
                <a16:creationId xmlns:a16="http://schemas.microsoft.com/office/drawing/2014/main" id="{DCBB021E-C7F7-4588-BCA5-32BBD3996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3" y="1058863"/>
            <a:ext cx="8783637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    坚持和加强党的全面领导，坚持党要管党、全面从严治党，是新时代党的建设的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基本方针；</a:t>
            </a:r>
            <a:endParaRPr lang="en-US" altLang="zh-CN" sz="24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    以加强党的长期执政能力建设、先进性和纯洁性建设为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主线；</a:t>
            </a:r>
            <a:endParaRPr lang="en-US" altLang="zh-CN" sz="2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    以党的政治建设为统领，以坚定理想信念宗旨为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根基；</a:t>
            </a:r>
            <a:endParaRPr lang="en-US" altLang="zh-CN" sz="2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    以调动全党积极性、主动性、创造性为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着力点；</a:t>
            </a:r>
            <a:endParaRPr lang="en-US" altLang="zh-CN" sz="2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    全面推进党的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政治建设、思想建设、组织建设、作风建设、纪律建设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，把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制度建设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贯穿其中，深入推进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反腐败斗争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，不断提高党的建设质量，把党建设成为始终走在时代前列、人民衷心拥护、勇于自我革命、经得起各种风浪考验、朝气蓬勃的马克思主义执政党。</a:t>
            </a:r>
          </a:p>
        </p:txBody>
      </p:sp>
    </p:spTree>
  </p:cSld>
  <p:clrMapOvr>
    <a:masterClrMapping/>
  </p:clrMapOvr>
  <p:transition>
    <p:blinds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4">
            <a:extLst>
              <a:ext uri="{FF2B5EF4-FFF2-40B4-BE49-F238E27FC236}">
                <a16:creationId xmlns:a16="http://schemas.microsoft.com/office/drawing/2014/main" id="{F1B032B0-4F21-4451-8FCB-F84FDEE49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842963"/>
            <a:ext cx="8567738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sz="2800" b="1" u="sng" noProof="1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“全面”是基础，重点是抓住“关键少数”。</a:t>
            </a:r>
            <a:r>
              <a:rPr lang="zh-CN" altLang="en-US" sz="2400" b="1" noProof="1">
                <a:latin typeface="楷体" panose="02010609060101010101" pitchFamily="49" charset="-122"/>
                <a:ea typeface="楷体" panose="02010609060101010101" pitchFamily="49" charset="-122"/>
              </a:rPr>
              <a:t>体现为管党治党对象全覆盖、领域全范围、责任全担负，人人、处处、时时纳入其中，无一例外。但是，从严治党的关键是要抓住领导干部这个“关键少数”。</a:t>
            </a:r>
            <a:endParaRPr lang="zh-CN" altLang="zh-CN" sz="2400" b="1" noProof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sz="2800" b="1" u="sng" noProof="1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“严”是关键。</a:t>
            </a:r>
            <a:r>
              <a:rPr lang="zh-CN" altLang="en-US" sz="2400" b="1" noProof="1">
                <a:latin typeface="楷体" panose="02010609060101010101" pitchFamily="49" charset="-122"/>
                <a:ea typeface="楷体" panose="02010609060101010101" pitchFamily="49" charset="-122"/>
              </a:rPr>
              <a:t>共产党人最讲认真，全面从严治党讲认真，就是坚持严字当头，把严的要求贯彻全过程，做到真管真严、敢管敢严、长管长严。</a:t>
            </a:r>
            <a:endParaRPr lang="zh-CN" altLang="zh-CN" sz="2400" b="1" noProof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sz="2800" b="1" u="sng" noProof="1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“治”是要害。</a:t>
            </a:r>
            <a:r>
              <a:rPr lang="zh-CN" altLang="en-US" sz="2400" b="1" noProof="1">
                <a:latin typeface="楷体" panose="02010609060101010101" pitchFamily="49" charset="-122"/>
                <a:ea typeface="楷体" panose="02010609060101010101" pitchFamily="49" charset="-122"/>
              </a:rPr>
              <a:t>坚持标本兼治，以猛药去疴、重典治乱的决心，以刮骨疗毒、壮士断腕的勇气，拔“烂树”、治“病树”、正“歪树”。</a:t>
            </a:r>
          </a:p>
        </p:txBody>
      </p:sp>
      <p:sp>
        <p:nvSpPr>
          <p:cNvPr id="28675" name="文本框 97284">
            <a:extLst>
              <a:ext uri="{FF2B5EF4-FFF2-40B4-BE49-F238E27FC236}">
                <a16:creationId xmlns:a16="http://schemas.microsoft.com/office/drawing/2014/main" id="{93F67549-A367-4C1A-88D5-882DFC125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23825"/>
            <a:ext cx="8928100" cy="584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ea typeface="楷体_GB2312"/>
                <a:cs typeface="楷体_GB2312"/>
              </a:rPr>
              <a:t>（三）全面从严治党永远在路上</a:t>
            </a:r>
          </a:p>
        </p:txBody>
      </p:sp>
    </p:spTree>
  </p:cSld>
  <p:clrMapOvr>
    <a:masterClrMapping/>
  </p:clrMapOvr>
  <p:transition>
    <p:blinds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E969483A-AE4F-4F44-AA05-AF383DEC9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850" y="915988"/>
            <a:ext cx="6070600" cy="9794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旗帜鲜明讲政治是我们党作为马克思主义政党的根本要求。</a:t>
            </a:r>
          </a:p>
        </p:txBody>
      </p:sp>
      <p:grpSp>
        <p:nvGrpSpPr>
          <p:cNvPr id="29699" name="组合 1">
            <a:extLst>
              <a:ext uri="{FF2B5EF4-FFF2-40B4-BE49-F238E27FC236}">
                <a16:creationId xmlns:a16="http://schemas.microsoft.com/office/drawing/2014/main" id="{B1494C1A-0283-43B2-A502-0D1959C36D77}"/>
              </a:ext>
            </a:extLst>
          </p:cNvPr>
          <p:cNvGrpSpPr>
            <a:grpSpLocks/>
          </p:cNvGrpSpPr>
          <p:nvPr/>
        </p:nvGrpSpPr>
        <p:grpSpPr bwMode="auto">
          <a:xfrm>
            <a:off x="927100" y="925513"/>
            <a:ext cx="2262188" cy="3948112"/>
            <a:chOff x="755650" y="1557338"/>
            <a:chExt cx="2262188" cy="3948112"/>
          </a:xfrm>
        </p:grpSpPr>
        <p:sp>
          <p:nvSpPr>
            <p:cNvPr id="5" name="MH_Other_5">
              <a:extLst>
                <a:ext uri="{FF2B5EF4-FFF2-40B4-BE49-F238E27FC236}">
                  <a16:creationId xmlns:a16="http://schemas.microsoft.com/office/drawing/2014/main" id="{CF6889D5-19C8-4938-9925-4E0A89D2EC6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755650" y="1557338"/>
              <a:ext cx="504825" cy="504825"/>
            </a:xfrm>
            <a:prstGeom prst="rect">
              <a:avLst/>
            </a:prstGeom>
            <a:solidFill>
              <a:srgbClr val="993300"/>
            </a:solidFill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000" b="1" kern="0" dirty="0">
                  <a:solidFill>
                    <a:srgbClr val="FFFFFF"/>
                  </a:solidFill>
                  <a:latin typeface="+mn-lt"/>
                  <a:ea typeface="微软雅黑"/>
                </a:rPr>
                <a:t>01</a:t>
              </a:r>
              <a:endParaRPr lang="zh-CN" altLang="en-US" sz="2000" b="1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  <p:sp>
          <p:nvSpPr>
            <p:cNvPr id="6" name="MH_Other_6">
              <a:extLst>
                <a:ext uri="{FF2B5EF4-FFF2-40B4-BE49-F238E27FC236}">
                  <a16:creationId xmlns:a16="http://schemas.microsoft.com/office/drawing/2014/main" id="{8CE352FF-606C-40FB-BA5F-31A53256553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1289050" y="1662113"/>
              <a:ext cx="400050" cy="400050"/>
            </a:xfrm>
            <a:prstGeom prst="rect">
              <a:avLst/>
            </a:prstGeom>
            <a:solidFill>
              <a:srgbClr val="C65038">
                <a:alpha val="87843"/>
              </a:srgbClr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000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  <p:sp>
          <p:nvSpPr>
            <p:cNvPr id="7" name="MH_Other_7">
              <a:extLst>
                <a:ext uri="{FF2B5EF4-FFF2-40B4-BE49-F238E27FC236}">
                  <a16:creationId xmlns:a16="http://schemas.microsoft.com/office/drawing/2014/main" id="{DE2900C4-C559-4D90-9D61-D60627570B9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69950" y="2090738"/>
              <a:ext cx="390525" cy="390525"/>
            </a:xfrm>
            <a:prstGeom prst="rect">
              <a:avLst/>
            </a:prstGeom>
            <a:solidFill>
              <a:srgbClr val="D5A29D"/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000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  <p:sp>
          <p:nvSpPr>
            <p:cNvPr id="8" name="MH_Other_8">
              <a:extLst>
                <a:ext uri="{FF2B5EF4-FFF2-40B4-BE49-F238E27FC236}">
                  <a16:creationId xmlns:a16="http://schemas.microsoft.com/office/drawing/2014/main" id="{D8E6E102-7FBA-40E8-955D-CAFE884A8A4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1289050" y="2090738"/>
              <a:ext cx="504825" cy="333375"/>
            </a:xfrm>
            <a:prstGeom prst="rect">
              <a:avLst/>
            </a:prstGeom>
            <a:solidFill>
              <a:srgbClr val="FFCDBD"/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000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  <p:sp>
          <p:nvSpPr>
            <p:cNvPr id="9" name="MH_Other_5">
              <a:extLst>
                <a:ext uri="{FF2B5EF4-FFF2-40B4-BE49-F238E27FC236}">
                  <a16:creationId xmlns:a16="http://schemas.microsoft.com/office/drawing/2014/main" id="{13243A97-28C5-4DE8-87D1-1398DAC9D1C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1187450" y="3068638"/>
              <a:ext cx="504825" cy="504825"/>
            </a:xfrm>
            <a:prstGeom prst="rect">
              <a:avLst/>
            </a:prstGeom>
            <a:solidFill>
              <a:srgbClr val="993300"/>
            </a:solidFill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000" b="1" kern="0" dirty="0">
                  <a:solidFill>
                    <a:srgbClr val="FFFFFF"/>
                  </a:solidFill>
                  <a:latin typeface="+mn-lt"/>
                  <a:ea typeface="微软雅黑"/>
                </a:rPr>
                <a:t>02</a:t>
              </a:r>
              <a:endParaRPr lang="zh-CN" altLang="en-US" sz="2000" b="1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  <p:sp>
          <p:nvSpPr>
            <p:cNvPr id="10" name="MH_Other_6">
              <a:extLst>
                <a:ext uri="{FF2B5EF4-FFF2-40B4-BE49-F238E27FC236}">
                  <a16:creationId xmlns:a16="http://schemas.microsoft.com/office/drawing/2014/main" id="{5DEB8F97-B654-44D4-8D84-99EA2029A56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1720850" y="3173413"/>
              <a:ext cx="400050" cy="400050"/>
            </a:xfrm>
            <a:prstGeom prst="rect">
              <a:avLst/>
            </a:prstGeom>
            <a:solidFill>
              <a:srgbClr val="C65038">
                <a:alpha val="87843"/>
              </a:srgbClr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000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  <p:sp>
          <p:nvSpPr>
            <p:cNvPr id="11" name="MH_Other_7">
              <a:extLst>
                <a:ext uri="{FF2B5EF4-FFF2-40B4-BE49-F238E27FC236}">
                  <a16:creationId xmlns:a16="http://schemas.microsoft.com/office/drawing/2014/main" id="{81071FA7-2278-426C-8A99-731F9F7C2E2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1301750" y="3602038"/>
              <a:ext cx="390525" cy="390525"/>
            </a:xfrm>
            <a:prstGeom prst="rect">
              <a:avLst/>
            </a:prstGeom>
            <a:solidFill>
              <a:srgbClr val="D5A29D"/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000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  <p:sp>
          <p:nvSpPr>
            <p:cNvPr id="12" name="MH_Other_8">
              <a:extLst>
                <a:ext uri="{FF2B5EF4-FFF2-40B4-BE49-F238E27FC236}">
                  <a16:creationId xmlns:a16="http://schemas.microsoft.com/office/drawing/2014/main" id="{91888506-5287-4143-A42C-D124D618FCC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auto">
            <a:xfrm>
              <a:off x="1720850" y="3602038"/>
              <a:ext cx="504825" cy="333375"/>
            </a:xfrm>
            <a:prstGeom prst="rect">
              <a:avLst/>
            </a:prstGeom>
            <a:solidFill>
              <a:srgbClr val="FFCDBD"/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000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  <p:sp>
          <p:nvSpPr>
            <p:cNvPr id="13" name="MH_Other_5">
              <a:extLst>
                <a:ext uri="{FF2B5EF4-FFF2-40B4-BE49-F238E27FC236}">
                  <a16:creationId xmlns:a16="http://schemas.microsoft.com/office/drawing/2014/main" id="{6F578D77-BC5A-4B10-B69A-B886D74846F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1979613" y="4581525"/>
              <a:ext cx="504825" cy="504825"/>
            </a:xfrm>
            <a:prstGeom prst="rect">
              <a:avLst/>
            </a:prstGeom>
            <a:solidFill>
              <a:srgbClr val="993300"/>
            </a:solidFill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000" b="1" kern="0" dirty="0">
                  <a:solidFill>
                    <a:srgbClr val="FFFFFF"/>
                  </a:solidFill>
                  <a:latin typeface="+mn-lt"/>
                  <a:ea typeface="微软雅黑"/>
                </a:rPr>
                <a:t>03</a:t>
              </a:r>
              <a:endParaRPr lang="zh-CN" altLang="en-US" sz="2000" b="1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  <p:sp>
          <p:nvSpPr>
            <p:cNvPr id="14" name="MH_Other_6">
              <a:extLst>
                <a:ext uri="{FF2B5EF4-FFF2-40B4-BE49-F238E27FC236}">
                  <a16:creationId xmlns:a16="http://schemas.microsoft.com/office/drawing/2014/main" id="{AEA79047-2BCC-40B3-A075-07342648E20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 bwMode="auto">
            <a:xfrm>
              <a:off x="2513013" y="4686300"/>
              <a:ext cx="400050" cy="400050"/>
            </a:xfrm>
            <a:prstGeom prst="rect">
              <a:avLst/>
            </a:prstGeom>
            <a:solidFill>
              <a:srgbClr val="C65038">
                <a:alpha val="87843"/>
              </a:srgbClr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000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  <p:sp>
          <p:nvSpPr>
            <p:cNvPr id="15" name="MH_Other_7">
              <a:extLst>
                <a:ext uri="{FF2B5EF4-FFF2-40B4-BE49-F238E27FC236}">
                  <a16:creationId xmlns:a16="http://schemas.microsoft.com/office/drawing/2014/main" id="{7EE40CE2-E28E-4126-8FB3-826521A8ED3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 bwMode="auto">
            <a:xfrm>
              <a:off x="2093913" y="5114925"/>
              <a:ext cx="390525" cy="390525"/>
            </a:xfrm>
            <a:prstGeom prst="rect">
              <a:avLst/>
            </a:prstGeom>
            <a:solidFill>
              <a:srgbClr val="D5A29D"/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000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  <p:sp>
          <p:nvSpPr>
            <p:cNvPr id="16" name="MH_Other_8">
              <a:extLst>
                <a:ext uri="{FF2B5EF4-FFF2-40B4-BE49-F238E27FC236}">
                  <a16:creationId xmlns:a16="http://schemas.microsoft.com/office/drawing/2014/main" id="{12174FD9-E88B-43E1-9632-4A408F56067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 bwMode="auto">
            <a:xfrm>
              <a:off x="2513013" y="5114925"/>
              <a:ext cx="504825" cy="333375"/>
            </a:xfrm>
            <a:prstGeom prst="rect">
              <a:avLst/>
            </a:prstGeom>
            <a:solidFill>
              <a:srgbClr val="FFCDBD"/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000" kern="0" dirty="0" err="1">
                <a:solidFill>
                  <a:srgbClr val="FFFFFF"/>
                </a:solidFill>
                <a:latin typeface="+mn-lt"/>
                <a:ea typeface="微软雅黑"/>
              </a:endParaRPr>
            </a:p>
          </p:txBody>
        </p:sp>
      </p:grpSp>
      <p:sp>
        <p:nvSpPr>
          <p:cNvPr id="17" name="文本框 6">
            <a:extLst>
              <a:ext uri="{FF2B5EF4-FFF2-40B4-BE49-F238E27FC236}">
                <a16:creationId xmlns:a16="http://schemas.microsoft.com/office/drawing/2014/main" id="{ACAC9F58-3D64-48E2-B045-B8109632B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384425"/>
            <a:ext cx="5462587" cy="9191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党的政治建设是党的根本性建设，决定党的建设方向和效果。</a:t>
            </a:r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5613B5F5-2608-4BD6-A3FC-7C47A78A5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3910013"/>
            <a:ext cx="4824413" cy="9794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注重抓党的政治建设是党的十八大以来全面从严治党的成功经验。</a:t>
            </a:r>
          </a:p>
        </p:txBody>
      </p:sp>
      <p:sp>
        <p:nvSpPr>
          <p:cNvPr id="29702" name="文本框 97284">
            <a:extLst>
              <a:ext uri="{FF2B5EF4-FFF2-40B4-BE49-F238E27FC236}">
                <a16:creationId xmlns:a16="http://schemas.microsoft.com/office/drawing/2014/main" id="{389EAFFD-EA81-49F5-A532-514630C54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23825"/>
            <a:ext cx="8928100" cy="584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0000FF"/>
                </a:solidFill>
                <a:ea typeface="楷体_GB2312"/>
                <a:cs typeface="楷体_GB2312"/>
              </a:rPr>
              <a:t>（四）把党的政治建设摆在首位</a:t>
            </a:r>
          </a:p>
        </p:txBody>
      </p:sp>
    </p:spTree>
  </p:cSld>
  <p:clrMapOvr>
    <a:masterClrMapping/>
  </p:clrMapOvr>
  <p:transition>
    <p:blinds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72C11C-DB0A-4C5C-8B91-DA9DF8EA4569}"/>
              </a:ext>
            </a:extLst>
          </p:cNvPr>
          <p:cNvSpPr/>
          <p:nvPr/>
        </p:nvSpPr>
        <p:spPr>
          <a:xfrm>
            <a:off x="833438" y="2433638"/>
            <a:ext cx="3014662" cy="238442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7194" tIns="38597" rIns="77194" bIns="38597">
            <a:spAutoFit/>
          </a:bodyPr>
          <a:lstStyle/>
          <a:p>
            <a:pPr eaLnBrk="1" hangingPunct="1">
              <a:lnSpc>
                <a:spcPts val="3000"/>
              </a:lnSpc>
              <a:defRPr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今天，我们以这个题目进行集体学习，目的是深化对党的政治建设的认识，增强推进党的政治建设的自觉性和坚定性，并以此庆祝党的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97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岁生日。</a:t>
            </a:r>
          </a:p>
        </p:txBody>
      </p:sp>
      <p:sp>
        <p:nvSpPr>
          <p:cNvPr id="30723" name="TextBox 4">
            <a:extLst>
              <a:ext uri="{FF2B5EF4-FFF2-40B4-BE49-F238E27FC236}">
                <a16:creationId xmlns:a16="http://schemas.microsoft.com/office/drawing/2014/main" id="{0B322D60-C8F6-4A67-B8DA-AF6CE32FE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2532063"/>
            <a:ext cx="473075" cy="2232025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194" tIns="38597" rIns="77194" bIns="3859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集体学习的目的</a:t>
            </a:r>
          </a:p>
        </p:txBody>
      </p:sp>
      <p:sp>
        <p:nvSpPr>
          <p:cNvPr id="30724" name="矩形 19">
            <a:extLst>
              <a:ext uri="{FF2B5EF4-FFF2-40B4-BE49-F238E27FC236}">
                <a16:creationId xmlns:a16="http://schemas.microsoft.com/office/drawing/2014/main" id="{C4D287AA-9050-49E8-BA52-F8DF4ED21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75" y="165100"/>
            <a:ext cx="485775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194" tIns="38597" rIns="77194" bIns="3859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日中共中央政治局集体学习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7AB353F-79C8-42F6-9437-EF997951A2E9}"/>
              </a:ext>
            </a:extLst>
          </p:cNvPr>
          <p:cNvSpPr/>
          <p:nvPr/>
        </p:nvSpPr>
        <p:spPr>
          <a:xfrm>
            <a:off x="4856163" y="2047875"/>
            <a:ext cx="1060450" cy="1060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把准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政治方向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EA4DA3B-E275-4D7C-9EB6-336F9BEA3004}"/>
              </a:ext>
            </a:extLst>
          </p:cNvPr>
          <p:cNvSpPr/>
          <p:nvPr/>
        </p:nvSpPr>
        <p:spPr>
          <a:xfrm>
            <a:off x="6002338" y="2328863"/>
            <a:ext cx="831850" cy="831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defRPr/>
            </a:pPr>
            <a:r>
              <a:rPr lang="zh-CN" altLang="en-US" sz="1400" b="1" dirty="0">
                <a:solidFill>
                  <a:schemeClr val="bg1"/>
                </a:solidFill>
              </a:rPr>
              <a:t>坚定政治信仰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78CE836-735B-49A4-81EC-D7325EA55D62}"/>
              </a:ext>
            </a:extLst>
          </p:cNvPr>
          <p:cNvSpPr/>
          <p:nvPr/>
        </p:nvSpPr>
        <p:spPr>
          <a:xfrm>
            <a:off x="5686425" y="3216275"/>
            <a:ext cx="833438" cy="8334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净化政治生态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85D0C54-A22C-43A3-A231-0E3F919AE6F3}"/>
              </a:ext>
            </a:extLst>
          </p:cNvPr>
          <p:cNvSpPr/>
          <p:nvPr/>
        </p:nvSpPr>
        <p:spPr>
          <a:xfrm>
            <a:off x="6913563" y="1927225"/>
            <a:ext cx="1011237" cy="10112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坚持党的政治领导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08582C5-07DF-405B-BA97-EE3452F0F52E}"/>
              </a:ext>
            </a:extLst>
          </p:cNvPr>
          <p:cNvSpPr/>
          <p:nvPr/>
        </p:nvSpPr>
        <p:spPr>
          <a:xfrm>
            <a:off x="4503738" y="3475038"/>
            <a:ext cx="1182687" cy="11826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防范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政治风险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71D3ACD-79BE-4723-9E3B-B4D31540EAA2}"/>
              </a:ext>
            </a:extLst>
          </p:cNvPr>
          <p:cNvSpPr/>
          <p:nvPr/>
        </p:nvSpPr>
        <p:spPr>
          <a:xfrm>
            <a:off x="7092950" y="3216275"/>
            <a:ext cx="831850" cy="8334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永葆政治本色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3AC6C47-82F6-40EE-A24C-6A455DF92BA0}"/>
              </a:ext>
            </a:extLst>
          </p:cNvPr>
          <p:cNvSpPr/>
          <p:nvPr/>
        </p:nvSpPr>
        <p:spPr>
          <a:xfrm>
            <a:off x="6237288" y="3840163"/>
            <a:ext cx="1198562" cy="12001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提高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政治能力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990A197-B3E6-4021-864E-286EFAA1CBB6}"/>
              </a:ext>
            </a:extLst>
          </p:cNvPr>
          <p:cNvSpPr/>
          <p:nvPr/>
        </p:nvSpPr>
        <p:spPr>
          <a:xfrm>
            <a:off x="3995738" y="889000"/>
            <a:ext cx="4537075" cy="7715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切实加强党的政治建设</a:t>
            </a:r>
          </a:p>
        </p:txBody>
      </p:sp>
      <p:pic>
        <p:nvPicPr>
          <p:cNvPr id="30733" name="Picture 2" descr="http://www.qstheory.cn/n7/images/ssjxlzt_zsjs.png">
            <a:extLst>
              <a:ext uri="{FF2B5EF4-FFF2-40B4-BE49-F238E27FC236}">
                <a16:creationId xmlns:a16="http://schemas.microsoft.com/office/drawing/2014/main" id="{3828887E-BF75-4936-AD7C-96A2A865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889000"/>
            <a:ext cx="15049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57BA8B2-DE03-46C9-A179-8751EB7F9A4A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1019175"/>
            <a:ext cx="1952625" cy="1952625"/>
            <a:chOff x="1208776" y="3456676"/>
            <a:chExt cx="1952625" cy="1952625"/>
          </a:xfrm>
        </p:grpSpPr>
        <p:sp>
          <p:nvSpPr>
            <p:cNvPr id="31755" name="椭圆 2">
              <a:extLst>
                <a:ext uri="{FF2B5EF4-FFF2-40B4-BE49-F238E27FC236}">
                  <a16:creationId xmlns:a16="http://schemas.microsoft.com/office/drawing/2014/main" id="{EFFB8DC4-D6EC-43D0-B244-C9B115389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038" y="3524939"/>
              <a:ext cx="1816100" cy="18161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31756" name="椭圆 3">
              <a:extLst>
                <a:ext uri="{FF2B5EF4-FFF2-40B4-BE49-F238E27FC236}">
                  <a16:creationId xmlns:a16="http://schemas.microsoft.com/office/drawing/2014/main" id="{B98D9CAA-7FA2-4C80-975C-F5FAFA1A8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776" y="3456676"/>
              <a:ext cx="1952625" cy="1952625"/>
            </a:xfrm>
            <a:prstGeom prst="ellipse">
              <a:avLst/>
            </a:prstGeom>
            <a:noFill/>
            <a:ln w="12700" algn="ctr">
              <a:solidFill>
                <a:srgbClr val="C00000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31757" name="矩形 14">
              <a:extLst>
                <a:ext uri="{FF2B5EF4-FFF2-40B4-BE49-F238E27FC236}">
                  <a16:creationId xmlns:a16="http://schemas.microsoft.com/office/drawing/2014/main" id="{56F0DD4A-AA65-4B04-8A01-913A4FB59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701" y="3760048"/>
              <a:ext cx="1208087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以思想建设为重要抓手</a:t>
              </a:r>
              <a:endParaRPr lang="zh-CN" altLang="en-US" sz="2000">
                <a:solidFill>
                  <a:srgbClr val="000000"/>
                </a:solidFill>
                <a:latin typeface="等线" panose="02010600030101010101" pitchFamily="2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1063DC-9A40-438B-8C5D-C6EA7B200F65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016000"/>
            <a:ext cx="6848475" cy="1536700"/>
            <a:chOff x="3313332" y="3407302"/>
            <a:chExt cx="8324630" cy="4963344"/>
          </a:xfrm>
        </p:grpSpPr>
        <p:sp>
          <p:nvSpPr>
            <p:cNvPr id="31753" name="矩形 6">
              <a:extLst>
                <a:ext uri="{FF2B5EF4-FFF2-40B4-BE49-F238E27FC236}">
                  <a16:creationId xmlns:a16="http://schemas.microsoft.com/office/drawing/2014/main" id="{0289D877-58D6-4725-86C2-4E92BE70B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0511" y="3410605"/>
              <a:ext cx="8013951" cy="3594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None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）用马克思主义理论教育和改造党员，克服党内的各种非无产阶级思想；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None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）对党员进行党的基本知识和路线方针政策的教育；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None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）对广大党员进行为人民服务的精神和共产主义精神的教育。</a:t>
              </a:r>
            </a:p>
          </p:txBody>
        </p:sp>
        <p:sp>
          <p:nvSpPr>
            <p:cNvPr id="31754" name="矩形 7">
              <a:extLst>
                <a:ext uri="{FF2B5EF4-FFF2-40B4-BE49-F238E27FC236}">
                  <a16:creationId xmlns:a16="http://schemas.microsoft.com/office/drawing/2014/main" id="{115F09B4-0DF2-4EE2-954B-4064952CF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332" y="3407302"/>
              <a:ext cx="8324630" cy="4963344"/>
            </a:xfrm>
            <a:prstGeom prst="rect">
              <a:avLst/>
            </a:prstGeom>
            <a:noFill/>
            <a:ln w="12700" algn="ctr">
              <a:solidFill>
                <a:srgbClr val="C00000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</a:endParaRPr>
            </a:p>
          </p:txBody>
        </p:sp>
      </p:grpSp>
      <p:sp>
        <p:nvSpPr>
          <p:cNvPr id="9" name="Text Box 8">
            <a:extLst>
              <a:ext uri="{FF2B5EF4-FFF2-40B4-BE49-F238E27FC236}">
                <a16:creationId xmlns:a16="http://schemas.microsoft.com/office/drawing/2014/main" id="{24D3E07B-63C5-4D88-90CB-280D9B1AE31D}"/>
              </a:ext>
            </a:extLst>
          </p:cNvPr>
          <p:cNvSpPr txBox="1"/>
          <p:nvPr/>
        </p:nvSpPr>
        <p:spPr>
          <a:xfrm>
            <a:off x="1449388" y="3011488"/>
            <a:ext cx="4724400" cy="1814512"/>
          </a:xfrm>
          <a:prstGeom prst="rect">
            <a:avLst/>
          </a:prstGeom>
          <a:noFill/>
          <a:ln w="9525">
            <a:noFill/>
          </a:ln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方正水柱简体" pitchFamily="65" charset="-122"/>
                <a:ea typeface="方正水柱简体" pitchFamily="65" charset="-122"/>
              </a:rPr>
              <a:t>    </a:t>
            </a:r>
            <a:r>
              <a: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“有许多党员，在组织上入了党，思想上并没有完全入党，甚至完全没有入党。” </a:t>
            </a:r>
            <a:endParaRPr lang="zh-CN" altLang="en-US" sz="2800" b="1" noProof="1"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  <a:cs typeface="楷体" pitchFamily="49" charset="-122"/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53D3913D-1B8D-4EBD-B868-FDDF5AF601B0}"/>
              </a:ext>
            </a:extLst>
          </p:cNvPr>
          <p:cNvGrpSpPr>
            <a:grpSpLocks/>
          </p:cNvGrpSpPr>
          <p:nvPr/>
        </p:nvGrpSpPr>
        <p:grpSpPr bwMode="auto">
          <a:xfrm>
            <a:off x="6338888" y="2819400"/>
            <a:ext cx="2617787" cy="2114550"/>
            <a:chOff x="192" y="720"/>
            <a:chExt cx="1200" cy="1632"/>
          </a:xfrm>
        </p:grpSpPr>
        <p:sp>
          <p:nvSpPr>
            <p:cNvPr id="31751" name="AutoShape 11" descr="纸莎草纸">
              <a:extLst>
                <a:ext uri="{FF2B5EF4-FFF2-40B4-BE49-F238E27FC236}">
                  <a16:creationId xmlns:a16="http://schemas.microsoft.com/office/drawing/2014/main" id="{31C93BFE-FFA3-4464-82A5-19AD36F8F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720"/>
              <a:ext cx="1200" cy="1632"/>
            </a:xfrm>
            <a:prstGeom prst="bevel">
              <a:avLst>
                <a:gd name="adj" fmla="val 2491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/>
            </a:p>
          </p:txBody>
        </p:sp>
        <p:pic>
          <p:nvPicPr>
            <p:cNvPr id="31752" name="Picture 13" descr="md27">
              <a:hlinkClick r:id="rId3"/>
              <a:extLst>
                <a:ext uri="{FF2B5EF4-FFF2-40B4-BE49-F238E27FC236}">
                  <a16:creationId xmlns:a16="http://schemas.microsoft.com/office/drawing/2014/main" id="{32D2963B-88CB-433B-929C-29BEB35B1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768"/>
              <a:ext cx="1104" cy="1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50" name="文本框 97284">
            <a:extLst>
              <a:ext uri="{FF2B5EF4-FFF2-40B4-BE49-F238E27FC236}">
                <a16:creationId xmlns:a16="http://schemas.microsoft.com/office/drawing/2014/main" id="{9EE33D8C-0107-4124-B7A4-2233A392B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23825"/>
            <a:ext cx="8928100" cy="646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0000FF"/>
                </a:solidFill>
                <a:ea typeface="楷体_GB2312"/>
                <a:cs typeface="楷体_GB2312"/>
              </a:rPr>
              <a:t>（五）扎实推进全面从严治党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683844C-94AB-453A-A459-67562E0A884B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808038"/>
            <a:ext cx="1952625" cy="1952625"/>
            <a:chOff x="1208776" y="3456676"/>
            <a:chExt cx="1952625" cy="1952625"/>
          </a:xfrm>
        </p:grpSpPr>
        <p:sp>
          <p:nvSpPr>
            <p:cNvPr id="32775" name="椭圆 2">
              <a:extLst>
                <a:ext uri="{FF2B5EF4-FFF2-40B4-BE49-F238E27FC236}">
                  <a16:creationId xmlns:a16="http://schemas.microsoft.com/office/drawing/2014/main" id="{5E1B976F-87D7-4919-B7AE-8BD12220E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038" y="3524938"/>
              <a:ext cx="1816100" cy="18161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32776" name="椭圆 3">
              <a:extLst>
                <a:ext uri="{FF2B5EF4-FFF2-40B4-BE49-F238E27FC236}">
                  <a16:creationId xmlns:a16="http://schemas.microsoft.com/office/drawing/2014/main" id="{328C7B16-237C-482D-8504-A5ED5AC40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776" y="3456676"/>
              <a:ext cx="1952625" cy="1952625"/>
            </a:xfrm>
            <a:prstGeom prst="ellipse">
              <a:avLst/>
            </a:prstGeom>
            <a:noFill/>
            <a:ln w="12700" algn="ctr">
              <a:solidFill>
                <a:srgbClr val="C00000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32777" name="矩形 14">
              <a:extLst>
                <a:ext uri="{FF2B5EF4-FFF2-40B4-BE49-F238E27FC236}">
                  <a16:creationId xmlns:a16="http://schemas.microsoft.com/office/drawing/2014/main" id="{C2EBF472-F870-41FE-A64D-D5046754F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368" y="3709714"/>
              <a:ext cx="1208087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以组织建设</a:t>
              </a:r>
              <a:r>
                <a:rPr lang="zh-CN" altLang="zh-CN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打造坚如磐石的队伍</a:t>
              </a:r>
              <a:endPara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B0B6E96-5C1F-40CE-B1A2-A9EDFEF6CCF5}"/>
              </a:ext>
            </a:extLst>
          </p:cNvPr>
          <p:cNvGrpSpPr>
            <a:grpSpLocks/>
          </p:cNvGrpSpPr>
          <p:nvPr/>
        </p:nvGrpSpPr>
        <p:grpSpPr bwMode="auto">
          <a:xfrm>
            <a:off x="2230438" y="835025"/>
            <a:ext cx="6432550" cy="1520825"/>
            <a:chOff x="3313332" y="3407299"/>
            <a:chExt cx="8324630" cy="4912773"/>
          </a:xfrm>
        </p:grpSpPr>
        <p:sp>
          <p:nvSpPr>
            <p:cNvPr id="47109" name="矩形 6">
              <a:extLst>
                <a:ext uri="{FF2B5EF4-FFF2-40B4-BE49-F238E27FC236}">
                  <a16:creationId xmlns:a16="http://schemas.microsoft.com/office/drawing/2014/main" id="{B0AACEB4-10BA-4A28-866C-099AFA461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0286" y="3412429"/>
              <a:ext cx="8014409" cy="422047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buClr>
                  <a:schemeClr val="tx2"/>
                </a:buClr>
                <a:buSzPct val="50000"/>
                <a:buFont typeface="Wingdings 2" panose="05020102010507070707" pitchFamily="82" charset="2"/>
                <a:buNone/>
                <a:defRPr/>
              </a:pPr>
              <a:r>
                <a:rPr lang="zh-CN" altLang="en-US" sz="1800" dirty="0">
                  <a:latin typeface="微软雅黑" panose="020B0503020204020204" pitchFamily="34" charset="-122"/>
                </a:rPr>
                <a:t>（</a:t>
              </a:r>
              <a:r>
                <a:rPr lang="en-US" altLang="zh-CN" sz="1800" dirty="0">
                  <a:latin typeface="微软雅黑" panose="020B0503020204020204" pitchFamily="34" charset="-122"/>
                </a:rPr>
                <a:t>1</a:t>
              </a:r>
              <a:r>
                <a:rPr lang="zh-CN" altLang="en-US" sz="1800" dirty="0">
                  <a:latin typeface="微软雅黑" panose="020B0503020204020204" pitchFamily="34" charset="-122"/>
                </a:rPr>
                <a:t>）扩大党的组织； </a:t>
              </a:r>
            </a:p>
            <a:p>
              <a:pPr>
                <a:buClr>
                  <a:schemeClr val="tx2"/>
                </a:buClr>
                <a:buSzPct val="50000"/>
                <a:buFont typeface="Wingdings 2" panose="05020102010507070707" pitchFamily="82" charset="2"/>
                <a:buNone/>
                <a:defRPr/>
              </a:pPr>
              <a:r>
                <a:rPr lang="zh-CN" altLang="en-US" sz="1800" dirty="0">
                  <a:latin typeface="微软雅黑" panose="020B0503020204020204" pitchFamily="34" charset="-122"/>
                </a:rPr>
                <a:t>（</a:t>
              </a:r>
              <a:r>
                <a:rPr lang="en-US" altLang="zh-CN" sz="1800" dirty="0">
                  <a:latin typeface="微软雅黑" panose="020B0503020204020204" pitchFamily="34" charset="-122"/>
                </a:rPr>
                <a:t>2</a:t>
              </a:r>
              <a:r>
                <a:rPr lang="zh-CN" altLang="en-US" sz="1800" dirty="0">
                  <a:latin typeface="微软雅黑" panose="020B0503020204020204" pitchFamily="34" charset="-122"/>
                </a:rPr>
                <a:t>）党的组织建设的基本原则是民主集中制；</a:t>
              </a:r>
              <a:endParaRPr lang="en-US" altLang="zh-CN" sz="1800" dirty="0">
                <a:latin typeface="微软雅黑" panose="020B0503020204020204" pitchFamily="34" charset="-122"/>
              </a:endParaRPr>
            </a:p>
            <a:p>
              <a:pPr marL="0" indent="0" eaLnBrk="1" hangingPunct="1">
                <a:lnSpc>
                  <a:spcPts val="2500"/>
                </a:lnSpc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800" dirty="0">
                  <a:latin typeface="微软雅黑" panose="020B0503020204020204" pitchFamily="34" charset="-122"/>
                </a:rPr>
                <a:t>（</a:t>
              </a:r>
              <a:r>
                <a:rPr lang="en-US" altLang="zh-CN" sz="1800" dirty="0">
                  <a:latin typeface="微软雅黑" panose="020B0503020204020204" pitchFamily="34" charset="-122"/>
                </a:rPr>
                <a:t>3</a:t>
              </a:r>
              <a:r>
                <a:rPr lang="zh-CN" altLang="en-US" sz="1800" dirty="0">
                  <a:latin typeface="微软雅黑" panose="020B0503020204020204" pitchFamily="34" charset="-122"/>
                </a:rPr>
                <a:t>）坚持</a:t>
              </a:r>
              <a:r>
                <a:rPr lang="en-US" altLang="zh-CN" sz="1800" dirty="0">
                  <a:latin typeface="微软雅黑" panose="020B0503020204020204" pitchFamily="34" charset="-122"/>
                </a:rPr>
                <a:t>“</a:t>
              </a:r>
              <a:r>
                <a:rPr lang="en-US" altLang="zh-CN" sz="1800" dirty="0" err="1">
                  <a:solidFill>
                    <a:srgbClr val="0000CC"/>
                  </a:solidFill>
                  <a:latin typeface="微软雅黑" panose="020B0503020204020204" pitchFamily="34" charset="-122"/>
                </a:rPr>
                <a:t>信念坚定、为民服务、勤政务实、敢于担当、清正廉洁</a:t>
              </a:r>
              <a:r>
                <a:rPr lang="en-US" altLang="zh-CN" sz="1800" dirty="0">
                  <a:latin typeface="微软雅黑" panose="020B0503020204020204" pitchFamily="34" charset="-122"/>
                </a:rPr>
                <a:t>”</a:t>
              </a:r>
              <a:r>
                <a:rPr lang="zh-CN" altLang="en-US" sz="1800" dirty="0">
                  <a:latin typeface="微软雅黑" panose="020B0503020204020204" pitchFamily="34" charset="-122"/>
                </a:rPr>
                <a:t>干部选拔标准。</a:t>
              </a:r>
            </a:p>
          </p:txBody>
        </p:sp>
        <p:sp>
          <p:nvSpPr>
            <p:cNvPr id="32774" name="矩形 7">
              <a:extLst>
                <a:ext uri="{FF2B5EF4-FFF2-40B4-BE49-F238E27FC236}">
                  <a16:creationId xmlns:a16="http://schemas.microsoft.com/office/drawing/2014/main" id="{CF0A3EAE-3337-46DC-B349-D2850D4B2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332" y="3407299"/>
              <a:ext cx="8324630" cy="4912773"/>
            </a:xfrm>
            <a:prstGeom prst="rect">
              <a:avLst/>
            </a:prstGeom>
            <a:noFill/>
            <a:ln w="12700" algn="ctr">
              <a:solidFill>
                <a:srgbClr val="C00000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</a:endParaRPr>
            </a:p>
          </p:txBody>
        </p:sp>
      </p:grpSp>
      <p:pic>
        <p:nvPicPr>
          <p:cNvPr id="32772" name="Picture 3">
            <a:extLst>
              <a:ext uri="{FF2B5EF4-FFF2-40B4-BE49-F238E27FC236}">
                <a16:creationId xmlns:a16="http://schemas.microsoft.com/office/drawing/2014/main" id="{84F2BB9C-7A59-4951-BDCB-45EF36FD1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2425700"/>
            <a:ext cx="6489700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04344B-9078-472B-B70E-17C6CEE76615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1019175"/>
            <a:ext cx="1952625" cy="1952625"/>
            <a:chOff x="1208776" y="3456676"/>
            <a:chExt cx="1952625" cy="1952625"/>
          </a:xfrm>
        </p:grpSpPr>
        <p:sp>
          <p:nvSpPr>
            <p:cNvPr id="33797" name="椭圆 2">
              <a:extLst>
                <a:ext uri="{FF2B5EF4-FFF2-40B4-BE49-F238E27FC236}">
                  <a16:creationId xmlns:a16="http://schemas.microsoft.com/office/drawing/2014/main" id="{8AB74751-CDDA-4BA6-BE92-7BF2DFC9F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038" y="3524939"/>
              <a:ext cx="1816100" cy="18161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33798" name="椭圆 3">
              <a:extLst>
                <a:ext uri="{FF2B5EF4-FFF2-40B4-BE49-F238E27FC236}">
                  <a16:creationId xmlns:a16="http://schemas.microsoft.com/office/drawing/2014/main" id="{D5801158-6657-415D-88BA-DDA6FE897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776" y="3456676"/>
              <a:ext cx="1952625" cy="1952625"/>
            </a:xfrm>
            <a:prstGeom prst="ellipse">
              <a:avLst/>
            </a:prstGeom>
            <a:noFill/>
            <a:ln w="12700" algn="ctr">
              <a:solidFill>
                <a:srgbClr val="C00000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33799" name="矩形 14">
              <a:extLst>
                <a:ext uri="{FF2B5EF4-FFF2-40B4-BE49-F238E27FC236}">
                  <a16:creationId xmlns:a16="http://schemas.microsoft.com/office/drawing/2014/main" id="{E13840BB-29B2-4892-952D-3CECBE5C1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701" y="3760048"/>
              <a:ext cx="1120775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以正风肃纪为突破口</a:t>
              </a:r>
              <a:endParaRPr lang="zh-CN" altLang="en-US" sz="2000">
                <a:solidFill>
                  <a:srgbClr val="000000"/>
                </a:solidFill>
                <a:latin typeface="等线" panose="02010600030101010101" pitchFamily="2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3795" name="Picture 2" descr="F:\概论\图片\qh01.jpg">
            <a:extLst>
              <a:ext uri="{FF2B5EF4-FFF2-40B4-BE49-F238E27FC236}">
                <a16:creationId xmlns:a16="http://schemas.microsoft.com/office/drawing/2014/main" id="{20CAEE37-F76F-4939-8593-2512A6EF6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0"/>
            <a:ext cx="6913562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2">
            <a:extLst>
              <a:ext uri="{FF2B5EF4-FFF2-40B4-BE49-F238E27FC236}">
                <a16:creationId xmlns:a16="http://schemas.microsoft.com/office/drawing/2014/main" id="{5056AD9A-712F-4CA6-8D80-62DF8FE37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4318000"/>
            <a:ext cx="8196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0000CC"/>
                </a:solidFill>
              </a:rPr>
              <a:t>“四风”问题：形式主义、官僚主义、享乐主义、奢靡之风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DB4A9C8-208F-47E0-811D-199E2A75F6D8}"/>
              </a:ext>
            </a:extLst>
          </p:cNvPr>
          <p:cNvGrpSpPr>
            <a:grpSpLocks/>
          </p:cNvGrpSpPr>
          <p:nvPr/>
        </p:nvGrpSpPr>
        <p:grpSpPr bwMode="auto">
          <a:xfrm>
            <a:off x="206375" y="854075"/>
            <a:ext cx="1952625" cy="1952625"/>
            <a:chOff x="1208776" y="3456676"/>
            <a:chExt cx="1952625" cy="1952625"/>
          </a:xfrm>
        </p:grpSpPr>
        <p:sp>
          <p:nvSpPr>
            <p:cNvPr id="34821" name="椭圆 2">
              <a:extLst>
                <a:ext uri="{FF2B5EF4-FFF2-40B4-BE49-F238E27FC236}">
                  <a16:creationId xmlns:a16="http://schemas.microsoft.com/office/drawing/2014/main" id="{5C8073F1-8673-4957-8EC6-E816B711C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039" y="3524939"/>
              <a:ext cx="1816100" cy="18161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34822" name="椭圆 3">
              <a:extLst>
                <a:ext uri="{FF2B5EF4-FFF2-40B4-BE49-F238E27FC236}">
                  <a16:creationId xmlns:a16="http://schemas.microsoft.com/office/drawing/2014/main" id="{046FD055-07E0-458C-B9BF-BAAFE9F50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776" y="3456676"/>
              <a:ext cx="1952625" cy="1952625"/>
            </a:xfrm>
            <a:prstGeom prst="ellipse">
              <a:avLst/>
            </a:prstGeom>
            <a:noFill/>
            <a:ln w="12700" algn="ctr">
              <a:solidFill>
                <a:srgbClr val="C00000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34823" name="矩形 14">
              <a:extLst>
                <a:ext uri="{FF2B5EF4-FFF2-40B4-BE49-F238E27FC236}">
                  <a16:creationId xmlns:a16="http://schemas.microsoft.com/office/drawing/2014/main" id="{A6F4F145-F8EE-4207-8264-3D7F9A762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701" y="3760048"/>
              <a:ext cx="1120775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深入推进反腐败斗争</a:t>
              </a:r>
              <a:endParaRPr lang="zh-CN" altLang="en-US" sz="2000">
                <a:solidFill>
                  <a:srgbClr val="000000"/>
                </a:solidFill>
                <a:latin typeface="等线" panose="02010600030101010101" pitchFamily="2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819" name="Picture 5" descr="114461056_11n">
            <a:extLst>
              <a:ext uri="{FF2B5EF4-FFF2-40B4-BE49-F238E27FC236}">
                <a16:creationId xmlns:a16="http://schemas.microsoft.com/office/drawing/2014/main" id="{B36B2F75-6350-467E-818D-970A94FC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784225"/>
            <a:ext cx="1958975" cy="20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D3155D83-080C-4829-9A56-D43771CA14B3}"/>
              </a:ext>
            </a:extLst>
          </p:cNvPr>
          <p:cNvSpPr/>
          <p:nvPr/>
        </p:nvSpPr>
        <p:spPr>
          <a:xfrm>
            <a:off x="4010025" y="1981200"/>
            <a:ext cx="5022850" cy="29225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eaLnBrk="1" hangingPunct="1">
              <a:lnSpc>
                <a:spcPct val="130000"/>
              </a:lnSpc>
              <a:buFont typeface="Wingdings 2" pitchFamily="18" charset="2"/>
              <a:buNone/>
              <a:defRPr/>
            </a:pPr>
            <a:r>
              <a:rPr lang="zh-CN" altLang="en-US" sz="2600" noProof="1">
                <a:sym typeface="+mn-ea"/>
              </a:rPr>
              <a:t>  </a:t>
            </a:r>
            <a:r>
              <a:rPr lang="zh-CN" altLang="en-US" sz="2600" b="1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    </a:t>
            </a:r>
            <a:r>
              <a:rPr lang="zh-CN" altLang="en-US" sz="2800" b="1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“我们要坚定决心，有腐必反、有贪必肃，不断铲除腐败现象滋生蔓延的土壤，以实际成效取信于民。”</a:t>
            </a:r>
            <a:r>
              <a:rPr lang="zh-CN" altLang="en-US" sz="2800" b="1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 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>
            <a:extLst>
              <a:ext uri="{FF2B5EF4-FFF2-40B4-BE49-F238E27FC236}">
                <a16:creationId xmlns:a16="http://schemas.microsoft.com/office/drawing/2014/main" id="{53CB55D4-786A-4CB1-A650-453632405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449388"/>
            <a:ext cx="5976938" cy="49530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1F17AF40-EC6D-4B3C-AC31-9104435F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2097088"/>
            <a:ext cx="5970588" cy="493712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F450AA0C-104D-4E0D-BD5A-B6BE8E382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2744788"/>
            <a:ext cx="5970588" cy="493712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CC4D61C-2365-4EF0-BA8C-C3D7EA6B2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713" y="1511300"/>
            <a:ext cx="386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D0D0D"/>
                </a:solidFill>
                <a:latin typeface="楷体_GB2312"/>
                <a:ea typeface="楷体_GB2312"/>
                <a:cs typeface="楷体_GB2312"/>
              </a:rPr>
              <a:t>浴血奋战，实现民族独立和人民解放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9BA743BC-AB65-4095-BE10-3C453990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713" y="2806700"/>
            <a:ext cx="4327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D0D0D"/>
                </a:solidFill>
                <a:latin typeface="楷体_GB2312"/>
                <a:ea typeface="楷体_GB2312"/>
                <a:cs typeface="楷体_GB2312"/>
              </a:rPr>
              <a:t>改革开放，走上中国特色社会主义新道路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6FD8444-42DB-44F5-810F-49B0497AF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713" y="2151063"/>
            <a:ext cx="4833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D0D0D"/>
                </a:solidFill>
                <a:latin typeface="楷体_GB2312"/>
                <a:ea typeface="楷体_GB2312"/>
                <a:cs typeface="楷体_GB2312"/>
              </a:rPr>
              <a:t>艰难探索，推进社会主义革命与社会主义建设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14581A-56A9-45D7-9923-8AB2DCC57080}"/>
              </a:ext>
            </a:extLst>
          </p:cNvPr>
          <p:cNvSpPr/>
          <p:nvPr/>
        </p:nvSpPr>
        <p:spPr>
          <a:xfrm>
            <a:off x="1525588" y="1419225"/>
            <a:ext cx="577850" cy="554038"/>
          </a:xfrm>
          <a:prstGeom prst="rect">
            <a:avLst/>
          </a:prstGeom>
          <a:gradFill>
            <a:gsLst>
              <a:gs pos="89000">
                <a:srgbClr val="C00000"/>
              </a:gs>
              <a:gs pos="35000">
                <a:srgbClr val="FF33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</a:rPr>
              <a:t>1</a:t>
            </a:r>
            <a:endParaRPr lang="zh-CN" alt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FFC0D3-E96E-45FC-8EF0-1FD1F1F8EDC2}"/>
              </a:ext>
            </a:extLst>
          </p:cNvPr>
          <p:cNvSpPr/>
          <p:nvPr/>
        </p:nvSpPr>
        <p:spPr>
          <a:xfrm>
            <a:off x="1525588" y="2066925"/>
            <a:ext cx="577850" cy="554038"/>
          </a:xfrm>
          <a:prstGeom prst="rect">
            <a:avLst/>
          </a:prstGeom>
          <a:gradFill>
            <a:gsLst>
              <a:gs pos="89000">
                <a:srgbClr val="C00000"/>
              </a:gs>
              <a:gs pos="35000">
                <a:srgbClr val="FF33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</a:rPr>
              <a:t>2</a:t>
            </a:r>
            <a:endParaRPr lang="zh-CN" alt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F42F5D-20A9-40AB-A953-9ACB050B6E99}"/>
              </a:ext>
            </a:extLst>
          </p:cNvPr>
          <p:cNvSpPr/>
          <p:nvPr/>
        </p:nvSpPr>
        <p:spPr>
          <a:xfrm>
            <a:off x="1525588" y="2714625"/>
            <a:ext cx="577850" cy="554038"/>
          </a:xfrm>
          <a:prstGeom prst="rect">
            <a:avLst/>
          </a:prstGeom>
          <a:gradFill>
            <a:gsLst>
              <a:gs pos="89000">
                <a:srgbClr val="C00000"/>
              </a:gs>
              <a:gs pos="35000">
                <a:srgbClr val="FF33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</a:rPr>
              <a:t>3</a:t>
            </a:r>
            <a:endParaRPr lang="zh-CN" alt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0251" name="文本框 7">
            <a:extLst>
              <a:ext uri="{FF2B5EF4-FFF2-40B4-BE49-F238E27FC236}">
                <a16:creationId xmlns:a16="http://schemas.microsoft.com/office/drawing/2014/main" id="{D77B321A-968C-4821-86AB-8184D8085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8750"/>
            <a:ext cx="8891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楷体_GB2312"/>
                <a:cs typeface="楷体_GB2312"/>
              </a:rPr>
              <a:t>（一）中国共产党的领导地位是历史和人民的选择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1" grpId="0"/>
      <p:bldP spid="12" grpId="0"/>
      <p:bldP spid="14" grpId="0"/>
      <p:bldP spid="15" grpId="0" bldLvl="0" animBg="1"/>
      <p:bldP spid="16" grpId="0" bldLvl="0" animBg="1"/>
      <p:bldP spid="1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7548B4-DD56-4720-B813-560BA10F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060450"/>
            <a:ext cx="822960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7175" indent="-257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仿宋_GB2312"/>
                <a:ea typeface="仿宋_GB2312"/>
                <a:cs typeface="仿宋_GB2312"/>
              </a:rPr>
              <a:t>（</a:t>
            </a:r>
            <a:r>
              <a:rPr lang="en-US" altLang="zh-CN" sz="2400" b="1">
                <a:latin typeface="仿宋_GB2312"/>
                <a:ea typeface="仿宋_GB2312"/>
                <a:cs typeface="仿宋_GB2312"/>
              </a:rPr>
              <a:t>1</a:t>
            </a:r>
            <a:r>
              <a:rPr lang="zh-CN" altLang="en-US" sz="2400" b="1">
                <a:latin typeface="仿宋_GB2312"/>
                <a:ea typeface="仿宋_GB2312"/>
                <a:cs typeface="仿宋_GB2312"/>
              </a:rPr>
              <a:t>）成功地探索适合中国国情的革命道路</a:t>
            </a:r>
            <a:r>
              <a:rPr lang="en-US" altLang="zh-CN" sz="2400" b="1">
                <a:latin typeface="Calibri" panose="020F0502020204030204" pitchFamily="34" charset="0"/>
                <a:ea typeface="仿宋_GB2312"/>
                <a:cs typeface="仿宋_GB2312"/>
              </a:rPr>
              <a:t>——</a:t>
            </a:r>
            <a:r>
              <a:rPr lang="zh-CN" altLang="en-US" sz="2400" b="1">
                <a:latin typeface="仿宋_GB2312"/>
                <a:ea typeface="仿宋_GB2312"/>
                <a:cs typeface="仿宋_GB2312"/>
              </a:rPr>
              <a:t>农村包围城市，武装夺取政权。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仿宋_GB2312"/>
                <a:ea typeface="仿宋_GB2312"/>
                <a:cs typeface="仿宋_GB2312"/>
              </a:rPr>
              <a:t>（</a:t>
            </a:r>
            <a:r>
              <a:rPr lang="en-US" altLang="zh-CN" sz="2400" b="1">
                <a:latin typeface="仿宋_GB2312"/>
                <a:ea typeface="仿宋_GB2312"/>
                <a:cs typeface="仿宋_GB2312"/>
              </a:rPr>
              <a:t>2</a:t>
            </a:r>
            <a:r>
              <a:rPr lang="zh-CN" altLang="en-US" sz="2400" b="1">
                <a:latin typeface="仿宋_GB2312"/>
                <a:ea typeface="仿宋_GB2312"/>
                <a:cs typeface="仿宋_GB2312"/>
              </a:rPr>
              <a:t>）组织民众抗日，打败日本侵略者。这是近代以来中国抗击外来侵略赢得的第一次完全胜利的战争，极大地鼓舞了中华民族的自信心和自尊心。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仿宋_GB2312"/>
                <a:ea typeface="仿宋_GB2312"/>
                <a:cs typeface="仿宋_GB2312"/>
              </a:rPr>
              <a:t>（</a:t>
            </a:r>
            <a:r>
              <a:rPr lang="en-US" altLang="zh-CN" sz="2400" b="1">
                <a:latin typeface="仿宋_GB2312"/>
                <a:ea typeface="仿宋_GB2312"/>
                <a:cs typeface="仿宋_GB2312"/>
              </a:rPr>
              <a:t>3</a:t>
            </a:r>
            <a:r>
              <a:rPr lang="zh-CN" altLang="en-US" sz="2400" b="1">
                <a:latin typeface="仿宋_GB2312"/>
                <a:ea typeface="仿宋_GB2312"/>
                <a:cs typeface="仿宋_GB2312"/>
              </a:rPr>
              <a:t>）把全国民众组织起来，团结成一股强大的力量。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仿宋_GB2312"/>
                <a:ea typeface="仿宋_GB2312"/>
                <a:cs typeface="仿宋_GB2312"/>
              </a:rPr>
              <a:t>（</a:t>
            </a:r>
            <a:r>
              <a:rPr lang="en-US" altLang="zh-CN" sz="2400" b="1">
                <a:latin typeface="仿宋_GB2312"/>
                <a:ea typeface="仿宋_GB2312"/>
                <a:cs typeface="仿宋_GB2312"/>
              </a:rPr>
              <a:t>4</a:t>
            </a:r>
            <a:r>
              <a:rPr lang="zh-CN" altLang="en-US" sz="2400" b="1">
                <a:latin typeface="仿宋_GB2312"/>
                <a:ea typeface="仿宋_GB2312"/>
                <a:cs typeface="仿宋_GB2312"/>
              </a:rPr>
              <a:t>）结束了旧中国战乱频仍、国家四分五裂的局面，实现了几代中国人梦寐以求的民族独立和人民解放。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400">
              <a:latin typeface="仿宋_GB2312"/>
              <a:ea typeface="仿宋_GB2312"/>
              <a:cs typeface="仿宋_GB2312"/>
            </a:endParaRPr>
          </a:p>
        </p:txBody>
      </p:sp>
      <p:sp>
        <p:nvSpPr>
          <p:cNvPr id="11267" name="文本占位符 6">
            <a:extLst>
              <a:ext uri="{FF2B5EF4-FFF2-40B4-BE49-F238E27FC236}">
                <a16:creationId xmlns:a16="http://schemas.microsoft.com/office/drawing/2014/main" id="{26832BDA-0E1E-44CE-96AD-AE0E6A3B7137}"/>
              </a:ext>
            </a:extLst>
          </p:cNvPr>
          <p:cNvSpPr txBox="1">
            <a:spLocks/>
          </p:cNvSpPr>
          <p:nvPr/>
        </p:nvSpPr>
        <p:spPr bwMode="auto">
          <a:xfrm>
            <a:off x="684213" y="268288"/>
            <a:ext cx="6551612" cy="4429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0000CC"/>
                </a:solidFill>
                <a:latin typeface="楷体_GB2312"/>
                <a:ea typeface="楷体_GB2312"/>
                <a:cs typeface="楷体_GB2312"/>
              </a:rPr>
              <a:t>1.</a:t>
            </a:r>
            <a:r>
              <a:rPr lang="zh-CN" altLang="en-US" sz="2800" b="1">
                <a:solidFill>
                  <a:srgbClr val="0000CC"/>
                </a:solidFill>
                <a:latin typeface="楷体_GB2312"/>
                <a:ea typeface="楷体_GB2312"/>
                <a:cs typeface="楷体_GB2312"/>
              </a:rPr>
              <a:t>浴血奋战，实现民族独立和人民解放</a:t>
            </a:r>
            <a:endParaRPr lang="zh-CN" altLang="en-US" sz="2800">
              <a:solidFill>
                <a:srgbClr val="0000CC"/>
              </a:solidFill>
              <a:latin typeface="楷体_GB2312"/>
              <a:ea typeface="楷体_GB2312"/>
              <a:cs typeface="楷体_GB2312"/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土改.jpg">
            <a:extLst>
              <a:ext uri="{FF2B5EF4-FFF2-40B4-BE49-F238E27FC236}">
                <a16:creationId xmlns:a16="http://schemas.microsoft.com/office/drawing/2014/main" id="{4938DA3B-48FC-49C0-A424-4F001E197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390" t="6031" r="6813" b="19857"/>
          <a:stretch>
            <a:fillRect/>
          </a:stretch>
        </p:blipFill>
        <p:spPr bwMode="auto">
          <a:xfrm>
            <a:off x="992188" y="2070100"/>
            <a:ext cx="3525837" cy="2530475"/>
          </a:xfrm>
          <a:prstGeom prst="rect">
            <a:avLst/>
          </a:prstGeom>
          <a:noFill/>
          <a:ln w="63500">
            <a:solidFill>
              <a:srgbClr val="DF1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11E27671-3F1E-4852-AE2D-671D3B8B6AA2}"/>
              </a:ext>
            </a:extLst>
          </p:cNvPr>
          <p:cNvSpPr txBox="1">
            <a:spLocks/>
          </p:cNvSpPr>
          <p:nvPr/>
        </p:nvSpPr>
        <p:spPr bwMode="auto">
          <a:xfrm>
            <a:off x="1897063" y="1058863"/>
            <a:ext cx="39306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00CC"/>
                </a:solidFill>
                <a:latin typeface="楷体_GB2312"/>
                <a:ea typeface="楷体_GB2312"/>
                <a:cs typeface="楷体_GB2312"/>
              </a:rPr>
              <a:t>完成新民主主义革命的遗留任务和建立社会主义制度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8C630FA-BC37-4523-93B5-BDCAC33171E8}"/>
              </a:ext>
            </a:extLst>
          </p:cNvPr>
          <p:cNvGrpSpPr>
            <a:grpSpLocks/>
          </p:cNvGrpSpPr>
          <p:nvPr/>
        </p:nvGrpSpPr>
        <p:grpSpPr bwMode="auto">
          <a:xfrm>
            <a:off x="6196013" y="3521075"/>
            <a:ext cx="2139950" cy="504825"/>
            <a:chOff x="6217942" y="2916293"/>
            <a:chExt cx="2139968" cy="504056"/>
          </a:xfrm>
        </p:grpSpPr>
        <p:sp>
          <p:nvSpPr>
            <p:cNvPr id="12303" name="圆角矩形 17">
              <a:extLst>
                <a:ext uri="{FF2B5EF4-FFF2-40B4-BE49-F238E27FC236}">
                  <a16:creationId xmlns:a16="http://schemas.microsoft.com/office/drawing/2014/main" id="{EAC24A1B-A1C6-4AF2-A3EC-DE457E731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7942" y="2916293"/>
              <a:ext cx="2139968" cy="504056"/>
            </a:xfrm>
            <a:prstGeom prst="roundRect">
              <a:avLst>
                <a:gd name="adj" fmla="val 50000"/>
              </a:avLst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2304" name="TextBox 10">
              <a:extLst>
                <a:ext uri="{FF2B5EF4-FFF2-40B4-BE49-F238E27FC236}">
                  <a16:creationId xmlns:a16="http://schemas.microsoft.com/office/drawing/2014/main" id="{1278CF63-2747-402D-A155-F734F31AE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9759" y="2976526"/>
              <a:ext cx="1358911" cy="410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C00000"/>
                  </a:solidFill>
                  <a:latin typeface="宋体" panose="02010600030101010101" pitchFamily="2" charset="-122"/>
                </a:rPr>
                <a:t>抗美援朝</a:t>
              </a:r>
              <a:endParaRPr lang="en-US" altLang="zh-CN" sz="1400" b="1">
                <a:solidFill>
                  <a:srgbClr val="C00000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CEEDA31-1EAD-430D-BABE-75906D69411A}"/>
              </a:ext>
            </a:extLst>
          </p:cNvPr>
          <p:cNvGrpSpPr>
            <a:grpSpLocks/>
          </p:cNvGrpSpPr>
          <p:nvPr/>
        </p:nvGrpSpPr>
        <p:grpSpPr bwMode="auto">
          <a:xfrm>
            <a:off x="6202363" y="2862263"/>
            <a:ext cx="2139950" cy="504825"/>
            <a:chOff x="6225113" y="2257560"/>
            <a:chExt cx="2139968" cy="504056"/>
          </a:xfrm>
        </p:grpSpPr>
        <p:sp>
          <p:nvSpPr>
            <p:cNvPr id="12301" name="圆角矩形 4">
              <a:extLst>
                <a:ext uri="{FF2B5EF4-FFF2-40B4-BE49-F238E27FC236}">
                  <a16:creationId xmlns:a16="http://schemas.microsoft.com/office/drawing/2014/main" id="{890F4BA4-D92D-4C59-ABF9-6F85A8DA4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5113" y="2257560"/>
              <a:ext cx="2139968" cy="504056"/>
            </a:xfrm>
            <a:prstGeom prst="roundRect">
              <a:avLst>
                <a:gd name="adj" fmla="val 50000"/>
              </a:avLst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2302" name="TextBox 10">
              <a:extLst>
                <a:ext uri="{FF2B5EF4-FFF2-40B4-BE49-F238E27FC236}">
                  <a16:creationId xmlns:a16="http://schemas.microsoft.com/office/drawing/2014/main" id="{7ECA6979-3C1C-4A2E-BD10-A3B9666F7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0580" y="2355835"/>
              <a:ext cx="1357324" cy="304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C00000"/>
                  </a:solidFill>
                  <a:latin typeface="宋体" panose="02010600030101010101" pitchFamily="2" charset="-122"/>
                </a:rPr>
                <a:t>镇压反革命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976574D-64B2-473F-B9BE-E427B1EDEC21}"/>
              </a:ext>
            </a:extLst>
          </p:cNvPr>
          <p:cNvGrpSpPr>
            <a:grpSpLocks/>
          </p:cNvGrpSpPr>
          <p:nvPr/>
        </p:nvGrpSpPr>
        <p:grpSpPr bwMode="auto">
          <a:xfrm>
            <a:off x="4144963" y="2351088"/>
            <a:ext cx="1833562" cy="1833562"/>
            <a:chOff x="4167092" y="1854244"/>
            <a:chExt cx="1834000" cy="1834000"/>
          </a:xfrm>
        </p:grpSpPr>
        <p:sp>
          <p:nvSpPr>
            <p:cNvPr id="12299" name="椭圆 20">
              <a:extLst>
                <a:ext uri="{FF2B5EF4-FFF2-40B4-BE49-F238E27FC236}">
                  <a16:creationId xmlns:a16="http://schemas.microsoft.com/office/drawing/2014/main" id="{950AE253-2186-4078-BC73-687A5BAFA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092" y="1854244"/>
              <a:ext cx="1834000" cy="1834000"/>
            </a:xfrm>
            <a:prstGeom prst="ellipse">
              <a:avLst/>
            </a:prstGeom>
            <a:solidFill>
              <a:schemeClr val="bg1"/>
            </a:solidFill>
            <a:ln w="203200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2300" name="Text Box 7">
              <a:extLst>
                <a:ext uri="{FF2B5EF4-FFF2-40B4-BE49-F238E27FC236}">
                  <a16:creationId xmlns:a16="http://schemas.microsoft.com/office/drawing/2014/main" id="{B8CFA8AA-E214-48A8-8C59-B1C46604F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767" y="2215456"/>
              <a:ext cx="1518649" cy="1460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latin typeface="宋体" panose="02010600030101010101" pitchFamily="2" charset="-122"/>
                </a:rPr>
                <a:t>三大改造基本完成，在中国建立了社会主义制度</a:t>
              </a:r>
              <a:endParaRPr lang="zh-CN" altLang="en-US">
                <a:latin typeface="宋体" panose="02010600030101010101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9CFCA1-C6A2-4CC5-9C01-C607378A8497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2135188"/>
            <a:ext cx="2139950" cy="504825"/>
            <a:chOff x="5804283" y="1530447"/>
            <a:chExt cx="2139968" cy="504056"/>
          </a:xfrm>
        </p:grpSpPr>
        <p:sp>
          <p:nvSpPr>
            <p:cNvPr id="12297" name="圆角矩形 22">
              <a:extLst>
                <a:ext uri="{FF2B5EF4-FFF2-40B4-BE49-F238E27FC236}">
                  <a16:creationId xmlns:a16="http://schemas.microsoft.com/office/drawing/2014/main" id="{C5DF63FF-3935-466A-B70D-7210191C2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4283" y="1530447"/>
              <a:ext cx="2139968" cy="504056"/>
            </a:xfrm>
            <a:prstGeom prst="roundRect">
              <a:avLst>
                <a:gd name="adj" fmla="val 50000"/>
              </a:avLst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2298" name="TextBox 10">
              <a:extLst>
                <a:ext uri="{FF2B5EF4-FFF2-40B4-BE49-F238E27FC236}">
                  <a16:creationId xmlns:a16="http://schemas.microsoft.com/office/drawing/2014/main" id="{E4D8E367-48A6-4A8C-B8A9-5DCE2AE4C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9750" y="1628722"/>
              <a:ext cx="1357324" cy="304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C00000"/>
                  </a:solidFill>
                  <a:latin typeface="宋体" panose="02010600030101010101" pitchFamily="2" charset="-122"/>
                </a:rPr>
                <a:t>土地改革</a:t>
              </a:r>
            </a:p>
          </p:txBody>
        </p:sp>
      </p:grpSp>
      <p:sp>
        <p:nvSpPr>
          <p:cNvPr id="12296" name="文本占位符 6">
            <a:extLst>
              <a:ext uri="{FF2B5EF4-FFF2-40B4-BE49-F238E27FC236}">
                <a16:creationId xmlns:a16="http://schemas.microsoft.com/office/drawing/2014/main" id="{EE0955FA-1B15-43C6-BF80-5722AB0D0A0D}"/>
              </a:ext>
            </a:extLst>
          </p:cNvPr>
          <p:cNvSpPr txBox="1">
            <a:spLocks/>
          </p:cNvSpPr>
          <p:nvPr/>
        </p:nvSpPr>
        <p:spPr bwMode="auto">
          <a:xfrm>
            <a:off x="323850" y="328613"/>
            <a:ext cx="7848600" cy="4429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0000CC"/>
                </a:solidFill>
                <a:latin typeface="楷体_GB2312"/>
                <a:ea typeface="楷体_GB2312"/>
                <a:cs typeface="楷体_GB2312"/>
              </a:rPr>
              <a:t>2.</a:t>
            </a:r>
            <a:r>
              <a:rPr lang="zh-CN" altLang="en-US" sz="2800" b="1">
                <a:solidFill>
                  <a:srgbClr val="0000CC"/>
                </a:solidFill>
                <a:latin typeface="楷体_GB2312"/>
                <a:ea typeface="楷体_GB2312"/>
                <a:cs typeface="楷体_GB2312"/>
              </a:rPr>
              <a:t>艰难探索，推进社会主义革命与社会主义建设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E68E326-1CDA-4C45-A5CD-82A8276A0C39}"/>
              </a:ext>
            </a:extLst>
          </p:cNvPr>
          <p:cNvGrpSpPr>
            <a:grpSpLocks/>
          </p:cNvGrpSpPr>
          <p:nvPr/>
        </p:nvGrpSpPr>
        <p:grpSpPr bwMode="auto">
          <a:xfrm>
            <a:off x="2378075" y="1204913"/>
            <a:ext cx="4684713" cy="3311525"/>
            <a:chOff x="2377665" y="1204434"/>
            <a:chExt cx="4684820" cy="3312402"/>
          </a:xfrm>
        </p:grpSpPr>
        <p:sp>
          <p:nvSpPr>
            <p:cNvPr id="13326" name="椭圆 4">
              <a:extLst>
                <a:ext uri="{FF2B5EF4-FFF2-40B4-BE49-F238E27FC236}">
                  <a16:creationId xmlns:a16="http://schemas.microsoft.com/office/drawing/2014/main" id="{D0752FF0-8407-4920-AD59-E79FE04CD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763" y="1204434"/>
              <a:ext cx="3312402" cy="3312402"/>
            </a:xfrm>
            <a:prstGeom prst="ellips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3327" name="椭圆 3">
              <a:extLst>
                <a:ext uri="{FF2B5EF4-FFF2-40B4-BE49-F238E27FC236}">
                  <a16:creationId xmlns:a16="http://schemas.microsoft.com/office/drawing/2014/main" id="{C4ADE66F-72DD-4473-8E3C-14E9703D2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108" y="1306006"/>
              <a:ext cx="500965" cy="500965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35001">
                  <a:srgbClr val="FF3300"/>
                </a:gs>
                <a:gs pos="100000">
                  <a:srgbClr val="C00000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3328" name="椭圆 18">
              <a:extLst>
                <a:ext uri="{FF2B5EF4-FFF2-40B4-BE49-F238E27FC236}">
                  <a16:creationId xmlns:a16="http://schemas.microsoft.com/office/drawing/2014/main" id="{D90F2E08-405C-4258-B3B0-070892BD3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7790" y="2553668"/>
              <a:ext cx="500965" cy="500965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35001">
                  <a:srgbClr val="FF3300"/>
                </a:gs>
                <a:gs pos="100000">
                  <a:srgbClr val="C00000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3329" name="椭圆 19">
              <a:extLst>
                <a:ext uri="{FF2B5EF4-FFF2-40B4-BE49-F238E27FC236}">
                  <a16:creationId xmlns:a16="http://schemas.microsoft.com/office/drawing/2014/main" id="{3DE6532D-115A-4E34-A40C-4EFFAF3A5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108" y="3842642"/>
              <a:ext cx="500965" cy="500965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35001">
                  <a:srgbClr val="FF3300"/>
                </a:gs>
                <a:gs pos="100000">
                  <a:srgbClr val="C00000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3330" name="椭圆 20">
              <a:extLst>
                <a:ext uri="{FF2B5EF4-FFF2-40B4-BE49-F238E27FC236}">
                  <a16:creationId xmlns:a16="http://schemas.microsoft.com/office/drawing/2014/main" id="{690044EE-6841-449B-B1F8-2AACCBB06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0538" y="1306006"/>
              <a:ext cx="500965" cy="500965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35001">
                  <a:srgbClr val="FF3300"/>
                </a:gs>
                <a:gs pos="100000">
                  <a:srgbClr val="C00000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3331" name="椭圆 21">
              <a:extLst>
                <a:ext uri="{FF2B5EF4-FFF2-40B4-BE49-F238E27FC236}">
                  <a16:creationId xmlns:a16="http://schemas.microsoft.com/office/drawing/2014/main" id="{A30C0B62-FC96-4AC5-AB76-D3A121F81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5891" y="3842642"/>
              <a:ext cx="500965" cy="500965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35001">
                  <a:srgbClr val="FF3300"/>
                </a:gs>
                <a:gs pos="100000">
                  <a:srgbClr val="C00000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3332" name="椭圆 22">
              <a:extLst>
                <a:ext uri="{FF2B5EF4-FFF2-40B4-BE49-F238E27FC236}">
                  <a16:creationId xmlns:a16="http://schemas.microsoft.com/office/drawing/2014/main" id="{C94CF751-BC82-4D6F-9F4E-69508E01B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6473" y="2553668"/>
              <a:ext cx="500965" cy="500965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35001">
                  <a:srgbClr val="FF3300"/>
                </a:gs>
                <a:gs pos="100000">
                  <a:srgbClr val="C00000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3333" name="Text Box 7">
              <a:extLst>
                <a:ext uri="{FF2B5EF4-FFF2-40B4-BE49-F238E27FC236}">
                  <a16:creationId xmlns:a16="http://schemas.microsoft.com/office/drawing/2014/main" id="{B2B49848-06AF-4347-B729-8C32ABB24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7665" y="2539185"/>
              <a:ext cx="1408874" cy="513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外交</a:t>
              </a:r>
            </a:p>
          </p:txBody>
        </p:sp>
        <p:sp>
          <p:nvSpPr>
            <p:cNvPr id="13334" name="Text Box 7">
              <a:extLst>
                <a:ext uri="{FF2B5EF4-FFF2-40B4-BE49-F238E27FC236}">
                  <a16:creationId xmlns:a16="http://schemas.microsoft.com/office/drawing/2014/main" id="{5F818B51-7EF5-49FB-A694-9E4CF5D74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263" y="3815859"/>
              <a:ext cx="1408874" cy="513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</a:t>
              </a:r>
            </a:p>
          </p:txBody>
        </p:sp>
        <p:sp>
          <p:nvSpPr>
            <p:cNvPr id="13335" name="Text Box 7">
              <a:extLst>
                <a:ext uri="{FF2B5EF4-FFF2-40B4-BE49-F238E27FC236}">
                  <a16:creationId xmlns:a16="http://schemas.microsoft.com/office/drawing/2014/main" id="{256B7648-8E8A-44AF-9ABC-F9485BBAE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4983" y="3852778"/>
              <a:ext cx="1408874" cy="513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</a:t>
              </a:r>
            </a:p>
          </p:txBody>
        </p:sp>
        <p:sp>
          <p:nvSpPr>
            <p:cNvPr id="13336" name="Text Box 7">
              <a:extLst>
                <a:ext uri="{FF2B5EF4-FFF2-40B4-BE49-F238E27FC236}">
                  <a16:creationId xmlns:a16="http://schemas.microsoft.com/office/drawing/2014/main" id="{032C75A7-E346-4A9E-9DD6-420D0AEDB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3611" y="2553388"/>
              <a:ext cx="1408874" cy="513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交通</a:t>
              </a:r>
            </a:p>
          </p:txBody>
        </p:sp>
        <p:sp>
          <p:nvSpPr>
            <p:cNvPr id="13337" name="Text Box 7">
              <a:extLst>
                <a:ext uri="{FF2B5EF4-FFF2-40B4-BE49-F238E27FC236}">
                  <a16:creationId xmlns:a16="http://schemas.microsoft.com/office/drawing/2014/main" id="{5C23FDD7-E0FD-462B-BB0B-E017245121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6583" y="1300922"/>
              <a:ext cx="1408874" cy="513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</a:t>
              </a:r>
            </a:p>
          </p:txBody>
        </p:sp>
        <p:sp>
          <p:nvSpPr>
            <p:cNvPr id="13338" name="Text Box 7">
              <a:extLst>
                <a:ext uri="{FF2B5EF4-FFF2-40B4-BE49-F238E27FC236}">
                  <a16:creationId xmlns:a16="http://schemas.microsoft.com/office/drawing/2014/main" id="{04FDA73C-49C9-4F28-A5D9-A9AE23A4B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7457" y="1320917"/>
              <a:ext cx="1408874" cy="513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政治</a:t>
              </a:r>
            </a:p>
          </p:txBody>
        </p:sp>
      </p:grpSp>
      <p:sp>
        <p:nvSpPr>
          <p:cNvPr id="18" name="Text Box 7">
            <a:extLst>
              <a:ext uri="{FF2B5EF4-FFF2-40B4-BE49-F238E27FC236}">
                <a16:creationId xmlns:a16="http://schemas.microsoft.com/office/drawing/2014/main" id="{8FE81E12-5CCF-48BC-AA1D-3DF4C2D98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788" y="4017963"/>
            <a:ext cx="201453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</a:rPr>
              <a:t>两弹一星成功研制</a:t>
            </a:r>
            <a:endParaRPr lang="en-US" altLang="zh-CN" sz="1400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</a:rPr>
              <a:t>成功研制人工胰岛素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ADBC67E5-5780-4931-927F-076B00E9F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75" y="2689225"/>
            <a:ext cx="20891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</a:rPr>
              <a:t>中国成功进入联合国</a:t>
            </a:r>
            <a:endParaRPr lang="en-US" altLang="zh-CN" sz="1400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</a:rPr>
              <a:t>中美建交，中日邦交正常化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5C1307FC-05FF-4E56-96E6-2508C17BB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75" y="1392238"/>
            <a:ext cx="2741613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</a:rPr>
              <a:t>成功召开中国人民政治协商会议</a:t>
            </a:r>
            <a:r>
              <a:rPr lang="en-US" altLang="zh-CN" sz="1400">
                <a:latin typeface="宋体" panose="02010600030101010101" pitchFamily="2" charset="-122"/>
              </a:rPr>
              <a:t>,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</a:rPr>
              <a:t>1954</a:t>
            </a:r>
            <a:r>
              <a:rPr lang="zh-CN" altLang="en-US" sz="1400">
                <a:latin typeface="宋体" panose="02010600030101010101" pitchFamily="2" charset="-122"/>
              </a:rPr>
              <a:t>年颁布了第一部宪法</a:t>
            </a: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94FFD337-6440-4A87-9F35-1C63CA7A9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363" y="3975100"/>
            <a:ext cx="165258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</a:rPr>
              <a:t>基本普及小学阶段义务教育</a:t>
            </a:r>
          </a:p>
        </p:txBody>
      </p:sp>
      <p:sp>
        <p:nvSpPr>
          <p:cNvPr id="22" name="Text Box 7">
            <a:extLst>
              <a:ext uri="{FF2B5EF4-FFF2-40B4-BE49-F238E27FC236}">
                <a16:creationId xmlns:a16="http://schemas.microsoft.com/office/drawing/2014/main" id="{0064B012-847D-4ABA-B31D-BE2011849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2647950"/>
            <a:ext cx="16525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</a:rPr>
              <a:t>武汉长江大桥，</a:t>
            </a:r>
            <a:endParaRPr lang="en-US" altLang="zh-CN" sz="1400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</a:rPr>
              <a:t>南京长江大桥</a:t>
            </a:r>
          </a:p>
        </p:txBody>
      </p:sp>
      <p:sp>
        <p:nvSpPr>
          <p:cNvPr id="23" name="Text Box 7">
            <a:extLst>
              <a:ext uri="{FF2B5EF4-FFF2-40B4-BE49-F238E27FC236}">
                <a16:creationId xmlns:a16="http://schemas.microsoft.com/office/drawing/2014/main" id="{30A3ABE9-8D28-4D57-979C-0E25127DF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0450" y="1346200"/>
            <a:ext cx="2028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</a:rPr>
              <a:t>打下了中国的工业基础，构成了工业体系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D9F98C6-C72C-4E90-913A-81EC57EC8268}"/>
              </a:ext>
            </a:extLst>
          </p:cNvPr>
          <p:cNvGrpSpPr>
            <a:grpSpLocks/>
          </p:cNvGrpSpPr>
          <p:nvPr/>
        </p:nvGrpSpPr>
        <p:grpSpPr bwMode="auto">
          <a:xfrm>
            <a:off x="3813175" y="1943100"/>
            <a:ext cx="1833563" cy="1835150"/>
            <a:chOff x="3812964" y="1943635"/>
            <a:chExt cx="1834000" cy="1834000"/>
          </a:xfrm>
        </p:grpSpPr>
        <p:sp>
          <p:nvSpPr>
            <p:cNvPr id="13323" name="椭圆 17">
              <a:extLst>
                <a:ext uri="{FF2B5EF4-FFF2-40B4-BE49-F238E27FC236}">
                  <a16:creationId xmlns:a16="http://schemas.microsoft.com/office/drawing/2014/main" id="{81F41C02-6EE0-4126-AC12-6EA6D8565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2964" y="1943635"/>
              <a:ext cx="1834000" cy="1834000"/>
            </a:xfrm>
            <a:prstGeom prst="ellipse">
              <a:avLst/>
            </a:prstGeom>
            <a:solidFill>
              <a:schemeClr val="bg1"/>
            </a:solidFill>
            <a:ln w="203200" algn="ctr">
              <a:solidFill>
                <a:srgbClr val="DF19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3324" name="Text Box 7">
              <a:extLst>
                <a:ext uri="{FF2B5EF4-FFF2-40B4-BE49-F238E27FC236}">
                  <a16:creationId xmlns:a16="http://schemas.microsoft.com/office/drawing/2014/main" id="{1B1E6B2C-CBB0-4085-93F1-F87E762E6C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6074" y="2330158"/>
              <a:ext cx="1408874" cy="513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成就</a:t>
              </a:r>
            </a:p>
          </p:txBody>
        </p:sp>
        <p:sp>
          <p:nvSpPr>
            <p:cNvPr id="13325" name="Text Box 7">
              <a:extLst>
                <a:ext uri="{FF2B5EF4-FFF2-40B4-BE49-F238E27FC236}">
                  <a16:creationId xmlns:a16="http://schemas.microsoft.com/office/drawing/2014/main" id="{0EE78B0E-72C8-4B5A-A3FC-67A36DD03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4458" y="2798001"/>
              <a:ext cx="1408874" cy="513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>
                  <a:latin typeface="黑体" panose="02010609060101010101" pitchFamily="49" charset="-122"/>
                  <a:ea typeface="黑体" panose="02010609060101010101" pitchFamily="49" charset="-122"/>
                </a:rPr>
                <a:t>1952-1976</a:t>
              </a:r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322" name="文本占位符 2">
            <a:extLst>
              <a:ext uri="{FF2B5EF4-FFF2-40B4-BE49-F238E27FC236}">
                <a16:creationId xmlns:a16="http://schemas.microsoft.com/office/drawing/2014/main" id="{41615B6B-94E9-4A33-B255-AC41BE4462A3}"/>
              </a:ext>
            </a:extLst>
          </p:cNvPr>
          <p:cNvSpPr txBox="1">
            <a:spLocks/>
          </p:cNvSpPr>
          <p:nvPr/>
        </p:nvSpPr>
        <p:spPr bwMode="auto">
          <a:xfrm>
            <a:off x="2030413" y="195263"/>
            <a:ext cx="457676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00CC"/>
                </a:solidFill>
                <a:latin typeface="楷体_GB2312"/>
                <a:ea typeface="楷体_GB2312"/>
                <a:cs typeface="楷体_GB2312"/>
              </a:rPr>
              <a:t>社会主义建设初步探索时期的成就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5EABDD8-C05C-4B9C-BC5E-1B35172F6A75}"/>
              </a:ext>
            </a:extLst>
          </p:cNvPr>
          <p:cNvGraphicFramePr>
            <a:graphicFrameLocks noGrp="1"/>
          </p:cNvGraphicFramePr>
          <p:nvPr/>
        </p:nvGraphicFramePr>
        <p:xfrm>
          <a:off x="539750" y="1293813"/>
          <a:ext cx="8207375" cy="3625850"/>
        </p:xfrm>
        <a:graphic>
          <a:graphicData uri="http://schemas.openxmlformats.org/drawingml/2006/table">
            <a:tbl>
              <a:tblPr/>
              <a:tblGrid>
                <a:gridCol w="334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5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6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0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指  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1978年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2017年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增长倍数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年均实际增长（1979-2016）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GDP（亿元）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36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45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827122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224.84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9.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人均GDP（元）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385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59660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154.96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8.5%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城镇居民人均可支配收入（元）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343.4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36396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105.99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7.4%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（1979-2015）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农村居民人均纯收入（元）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133.6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10772（2015）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80.63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7.6%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（1979-2015）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经济总量占世界的比重（%）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2.2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4.8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-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0.34个百分点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对全世界经济增长的贡献率（%）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2.3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-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-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388" name="矩形 4">
            <a:extLst>
              <a:ext uri="{FF2B5EF4-FFF2-40B4-BE49-F238E27FC236}">
                <a16:creationId xmlns:a16="http://schemas.microsoft.com/office/drawing/2014/main" id="{37A848FA-23A1-4342-A7C8-F0677D081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706438"/>
            <a:ext cx="62658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079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775"/>
              </a:lnSpc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CE11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改革开放创造了世界发展史的奇迹</a:t>
            </a:r>
          </a:p>
        </p:txBody>
      </p:sp>
      <p:sp>
        <p:nvSpPr>
          <p:cNvPr id="14389" name="文本占位符 6">
            <a:extLst>
              <a:ext uri="{FF2B5EF4-FFF2-40B4-BE49-F238E27FC236}">
                <a16:creationId xmlns:a16="http://schemas.microsoft.com/office/drawing/2014/main" id="{9C4A4E45-4552-44EA-BB0E-251CA4874B1C}"/>
              </a:ext>
            </a:extLst>
          </p:cNvPr>
          <p:cNvSpPr txBox="1">
            <a:spLocks/>
          </p:cNvSpPr>
          <p:nvPr/>
        </p:nvSpPr>
        <p:spPr bwMode="auto">
          <a:xfrm>
            <a:off x="465138" y="90488"/>
            <a:ext cx="7202487" cy="4429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0000CC"/>
                </a:solidFill>
                <a:latin typeface="楷体_GB2312"/>
                <a:ea typeface="楷体_GB2312"/>
                <a:cs typeface="楷体_GB2312"/>
              </a:rPr>
              <a:t>3.</a:t>
            </a:r>
            <a:r>
              <a:rPr lang="zh-CN" altLang="en-US" sz="2800" b="1">
                <a:solidFill>
                  <a:srgbClr val="0000CC"/>
                </a:solidFill>
                <a:latin typeface="楷体_GB2312"/>
                <a:ea typeface="楷体_GB2312"/>
                <a:cs typeface="楷体_GB2312"/>
              </a:rPr>
              <a:t>改革开放，走上中国特色社会主义新道路</a:t>
            </a:r>
          </a:p>
        </p:txBody>
      </p:sp>
    </p:spTree>
  </p:cSld>
  <p:clrMapOvr>
    <a:masterClrMapping/>
  </p:clrMapOvr>
  <p:transition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4">
            <a:extLst>
              <a:ext uri="{FF2B5EF4-FFF2-40B4-BE49-F238E27FC236}">
                <a16:creationId xmlns:a16="http://schemas.microsoft.com/office/drawing/2014/main" id="{7EBBDFAD-70A3-477D-96DB-140DF1D37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8" y="1825625"/>
            <a:ext cx="6215062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社会主义制度的建立、巩固和完善都离不开共产党的领导。</a:t>
            </a:r>
          </a:p>
        </p:txBody>
      </p:sp>
      <p:grpSp>
        <p:nvGrpSpPr>
          <p:cNvPr id="15363" name="组合 2">
            <a:extLst>
              <a:ext uri="{FF2B5EF4-FFF2-40B4-BE49-F238E27FC236}">
                <a16:creationId xmlns:a16="http://schemas.microsoft.com/office/drawing/2014/main" id="{DCD06A9E-61BA-45C2-AB4B-0EC303D911DB}"/>
              </a:ext>
            </a:extLst>
          </p:cNvPr>
          <p:cNvGrpSpPr>
            <a:grpSpLocks/>
          </p:cNvGrpSpPr>
          <p:nvPr/>
        </p:nvGrpSpPr>
        <p:grpSpPr bwMode="auto">
          <a:xfrm>
            <a:off x="993775" y="1104900"/>
            <a:ext cx="7156450" cy="649288"/>
            <a:chOff x="1055688" y="1499361"/>
            <a:chExt cx="7156450" cy="864321"/>
          </a:xfrm>
        </p:grpSpPr>
        <p:grpSp>
          <p:nvGrpSpPr>
            <p:cNvPr id="15371" name="组合 1">
              <a:extLst>
                <a:ext uri="{FF2B5EF4-FFF2-40B4-BE49-F238E27FC236}">
                  <a16:creationId xmlns:a16="http://schemas.microsoft.com/office/drawing/2014/main" id="{E98FF2A9-95D1-44A5-A70A-948D70B3DB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5688" y="1499362"/>
              <a:ext cx="665162" cy="733619"/>
              <a:chOff x="1055688" y="1499362"/>
              <a:chExt cx="665162" cy="733619"/>
            </a:xfrm>
          </p:grpSpPr>
          <p:sp>
            <p:nvSpPr>
              <p:cNvPr id="15373" name="Freeform 6">
                <a:extLst>
                  <a:ext uri="{FF2B5EF4-FFF2-40B4-BE49-F238E27FC236}">
                    <a16:creationId xmlns:a16="http://schemas.microsoft.com/office/drawing/2014/main" id="{61218396-AEB0-4EF8-9583-C3FD27988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499362"/>
                <a:ext cx="665162" cy="594552"/>
              </a:xfrm>
              <a:custGeom>
                <a:avLst/>
                <a:gdLst>
                  <a:gd name="T0" fmla="*/ 2147483647 w 2158"/>
                  <a:gd name="T1" fmla="*/ 2147483647 h 1996"/>
                  <a:gd name="T2" fmla="*/ 2147483647 w 2158"/>
                  <a:gd name="T3" fmla="*/ 2147483647 h 1996"/>
                  <a:gd name="T4" fmla="*/ 2147483647 w 2158"/>
                  <a:gd name="T5" fmla="*/ 0 h 1996"/>
                  <a:gd name="T6" fmla="*/ 0 w 2158"/>
                  <a:gd name="T7" fmla="*/ 0 h 1996"/>
                  <a:gd name="T8" fmla="*/ 0 w 2158"/>
                  <a:gd name="T9" fmla="*/ 2147483647 h 1996"/>
                  <a:gd name="T10" fmla="*/ 2147483647 w 2158"/>
                  <a:gd name="T11" fmla="*/ 2147483647 h 1996"/>
                  <a:gd name="T12" fmla="*/ 2147483647 w 2158"/>
                  <a:gd name="T13" fmla="*/ 2147483647 h 1996"/>
                  <a:gd name="T14" fmla="*/ 2147483647 w 2158"/>
                  <a:gd name="T15" fmla="*/ 2147483647 h 19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58" h="1996">
                    <a:moveTo>
                      <a:pt x="2158" y="531"/>
                    </a:moveTo>
                    <a:lnTo>
                      <a:pt x="1996" y="397"/>
                    </a:lnTo>
                    <a:lnTo>
                      <a:pt x="1996" y="0"/>
                    </a:lnTo>
                    <a:lnTo>
                      <a:pt x="0" y="0"/>
                    </a:lnTo>
                    <a:lnTo>
                      <a:pt x="0" y="1996"/>
                    </a:lnTo>
                    <a:lnTo>
                      <a:pt x="1996" y="1996"/>
                    </a:lnTo>
                    <a:lnTo>
                      <a:pt x="1996" y="666"/>
                    </a:lnTo>
                    <a:lnTo>
                      <a:pt x="2158" y="531"/>
                    </a:lnTo>
                    <a:close/>
                  </a:path>
                </a:pathLst>
              </a:custGeom>
              <a:solidFill>
                <a:srgbClr val="C00000"/>
              </a:solidFill>
              <a:ln w="19050" cmpd="sng">
                <a:solidFill>
                  <a:srgbClr val="F8F8F8"/>
                </a:solidFill>
                <a:bevel/>
                <a:headEnd/>
                <a:tailEnd/>
              </a:ln>
            </p:spPr>
            <p:txBody>
              <a:bodyPr lIns="92929" tIns="46465" rIns="92929" bIns="46465"/>
              <a:lstStyle/>
              <a:p>
                <a:endParaRPr lang="zh-CN" altLang="en-US"/>
              </a:p>
            </p:txBody>
          </p: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F72DE6B1-8399-4641-B493-B6453B4A6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526" y="1533173"/>
                <a:ext cx="471487" cy="699487"/>
              </a:xfrm>
              <a:prstGeom prst="rect">
                <a:avLst/>
              </a:prstGeom>
              <a:solidFill>
                <a:srgbClr val="C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929" tIns="46465" rIns="92929" bIns="46465">
                <a:spAutoFit/>
              </a:bodyPr>
              <a:lstStyle>
                <a:lvl1pPr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defTabSz="929005" eaLnBrk="1" hangingPunct="1">
                  <a:defRPr/>
                </a:pPr>
                <a:r>
                  <a:rPr lang="en-US" sz="2800" b="1" i="0" dirty="0">
                    <a:solidFill>
                      <a:srgbClr val="F8F8F8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800" b="1" i="0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372" name="TextBox 7">
              <a:extLst>
                <a:ext uri="{FF2B5EF4-FFF2-40B4-BE49-F238E27FC236}">
                  <a16:creationId xmlns:a16="http://schemas.microsoft.com/office/drawing/2014/main" id="{82934D01-AFE4-45C6-B280-8CB3F15C5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5625" y="1499361"/>
              <a:ext cx="6386513" cy="864321"/>
            </a:xfrm>
            <a:prstGeom prst="rect">
              <a:avLst/>
            </a:prstGeom>
            <a:noFill/>
            <a:ln w="9525">
              <a:solidFill>
                <a:srgbClr val="D72F3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tIns="108000" rIns="108000" bIns="108000">
              <a:spAutoFit/>
            </a:bodyPr>
            <a:lstStyle>
              <a:lvl1pPr defTabSz="92868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2868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2868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2868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2868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28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28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28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28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rgbClr val="D72F3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党的领导与社会主义是内在统一的</a:t>
              </a:r>
            </a:p>
          </p:txBody>
        </p:sp>
      </p:grpSp>
      <p:sp>
        <p:nvSpPr>
          <p:cNvPr id="15364" name="文本框 11">
            <a:extLst>
              <a:ext uri="{FF2B5EF4-FFF2-40B4-BE49-F238E27FC236}">
                <a16:creationId xmlns:a16="http://schemas.microsoft.com/office/drawing/2014/main" id="{7DAD46DE-8E2D-4FF6-A3AA-B9D3DC110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2805113"/>
            <a:ext cx="57023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中国人民在中国共产党的领导下走上了社会主义发展道路。</a:t>
            </a:r>
          </a:p>
        </p:txBody>
      </p:sp>
      <p:sp>
        <p:nvSpPr>
          <p:cNvPr id="15365" name="文本框 12">
            <a:extLst>
              <a:ext uri="{FF2B5EF4-FFF2-40B4-BE49-F238E27FC236}">
                <a16:creationId xmlns:a16="http://schemas.microsoft.com/office/drawing/2014/main" id="{172A35D0-DCD9-49A1-B288-B6EB51759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3836988"/>
            <a:ext cx="57023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中华民族在社会主义的基础上迎来了从站起来、富起来到强起来的伟大飞跃。</a:t>
            </a:r>
          </a:p>
        </p:txBody>
      </p:sp>
      <p:sp>
        <p:nvSpPr>
          <p:cNvPr id="12" name="右箭头 13">
            <a:extLst>
              <a:ext uri="{FF2B5EF4-FFF2-40B4-BE49-F238E27FC236}">
                <a16:creationId xmlns:a16="http://schemas.microsoft.com/office/drawing/2014/main" id="{035616A8-F6FA-4A4C-A51C-9277BE5B81DE}"/>
              </a:ext>
            </a:extLst>
          </p:cNvPr>
          <p:cNvSpPr/>
          <p:nvPr/>
        </p:nvSpPr>
        <p:spPr>
          <a:xfrm>
            <a:off x="974725" y="2006600"/>
            <a:ext cx="1155700" cy="452438"/>
          </a:xfrm>
          <a:prstGeom prst="rightArrow">
            <a:avLst>
              <a:gd name="adj1" fmla="val 70190"/>
              <a:gd name="adj2" fmla="val 46534"/>
            </a:avLst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微软雅黑" panose="020B0503020204020204" pitchFamily="34" charset="-122"/>
              </a:rPr>
              <a:t>第一</a:t>
            </a:r>
          </a:p>
        </p:txBody>
      </p:sp>
      <p:sp>
        <p:nvSpPr>
          <p:cNvPr id="13" name="右箭头 13">
            <a:extLst>
              <a:ext uri="{FF2B5EF4-FFF2-40B4-BE49-F238E27FC236}">
                <a16:creationId xmlns:a16="http://schemas.microsoft.com/office/drawing/2014/main" id="{57A4F803-BEFF-49B4-8948-FC2DE913BAAE}"/>
              </a:ext>
            </a:extLst>
          </p:cNvPr>
          <p:cNvSpPr/>
          <p:nvPr/>
        </p:nvSpPr>
        <p:spPr>
          <a:xfrm>
            <a:off x="984250" y="2932113"/>
            <a:ext cx="1155700" cy="452437"/>
          </a:xfrm>
          <a:prstGeom prst="rightArrow">
            <a:avLst>
              <a:gd name="adj1" fmla="val 70190"/>
              <a:gd name="adj2" fmla="val 46534"/>
            </a:avLst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微软雅黑" panose="020B0503020204020204" pitchFamily="34" charset="-122"/>
              </a:rPr>
              <a:t>第二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979EFF38-8F8C-4E02-9ECB-F8A997CF0405}"/>
              </a:ext>
            </a:extLst>
          </p:cNvPr>
          <p:cNvSpPr/>
          <p:nvPr/>
        </p:nvSpPr>
        <p:spPr>
          <a:xfrm>
            <a:off x="984250" y="3962400"/>
            <a:ext cx="1155700" cy="452438"/>
          </a:xfrm>
          <a:prstGeom prst="rightArrow">
            <a:avLst>
              <a:gd name="adj1" fmla="val 70190"/>
              <a:gd name="adj2" fmla="val 46534"/>
            </a:avLst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微软雅黑" panose="020B0503020204020204" pitchFamily="34" charset="-122"/>
              </a:rPr>
              <a:t>第三</a:t>
            </a:r>
          </a:p>
        </p:txBody>
      </p:sp>
      <p:sp>
        <p:nvSpPr>
          <p:cNvPr id="15" name="圆角矩形 4">
            <a:extLst>
              <a:ext uri="{FF2B5EF4-FFF2-40B4-BE49-F238E27FC236}">
                <a16:creationId xmlns:a16="http://schemas.microsoft.com/office/drawing/2014/main" id="{1073B045-E2CA-4673-96FC-B228A580416F}"/>
              </a:ext>
            </a:extLst>
          </p:cNvPr>
          <p:cNvSpPr/>
          <p:nvPr/>
        </p:nvSpPr>
        <p:spPr bwMode="auto">
          <a:xfrm>
            <a:off x="619125" y="1801813"/>
            <a:ext cx="7826375" cy="291782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91430" tIns="45716" rIns="91430" bIns="45716" anchor="ctr">
            <a:sp3d/>
          </a:bodyPr>
          <a:lstStyle/>
          <a:p>
            <a:pPr marL="0" lvl="2"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09" algn="l"/>
              </a:tabLst>
              <a:defRPr/>
            </a:pPr>
            <a:endParaRPr lang="zh-CN" altLang="en-US" sz="1400" kern="0" dirty="0">
              <a:solidFill>
                <a:prstClr val="black"/>
              </a:solidFill>
              <a:latin typeface="微软雅黑" pitchFamily="34" charset="-122"/>
            </a:endParaRPr>
          </a:p>
        </p:txBody>
      </p:sp>
      <p:sp>
        <p:nvSpPr>
          <p:cNvPr id="15370" name="文本框 7">
            <a:extLst>
              <a:ext uri="{FF2B5EF4-FFF2-40B4-BE49-F238E27FC236}">
                <a16:creationId xmlns:a16="http://schemas.microsoft.com/office/drawing/2014/main" id="{3AB9D783-2EA4-4085-B8AD-607A2707E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8750"/>
            <a:ext cx="889158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ea typeface="楷体_GB2312"/>
                <a:cs typeface="楷体_GB2312"/>
              </a:rPr>
              <a:t>（二）中国共产党领导是中国特色社会主义最本质特征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4">
            <a:extLst>
              <a:ext uri="{FF2B5EF4-FFF2-40B4-BE49-F238E27FC236}">
                <a16:creationId xmlns:a16="http://schemas.microsoft.com/office/drawing/2014/main" id="{78528B71-D078-4E85-9780-4C7EC6BEE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2014538"/>
            <a:ext cx="6535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中国特色社会主义制度是党领导人民创建的。</a:t>
            </a:r>
          </a:p>
        </p:txBody>
      </p:sp>
      <p:grpSp>
        <p:nvGrpSpPr>
          <p:cNvPr id="16387" name="组合 2">
            <a:extLst>
              <a:ext uri="{FF2B5EF4-FFF2-40B4-BE49-F238E27FC236}">
                <a16:creationId xmlns:a16="http://schemas.microsoft.com/office/drawing/2014/main" id="{D43E0DB1-314F-4EE8-A837-253D54A1D6DA}"/>
              </a:ext>
            </a:extLst>
          </p:cNvPr>
          <p:cNvGrpSpPr>
            <a:grpSpLocks/>
          </p:cNvGrpSpPr>
          <p:nvPr/>
        </p:nvGrpSpPr>
        <p:grpSpPr bwMode="auto">
          <a:xfrm>
            <a:off x="773113" y="1035050"/>
            <a:ext cx="8262937" cy="1079500"/>
            <a:chOff x="1055688" y="1499361"/>
            <a:chExt cx="7599363" cy="1438127"/>
          </a:xfrm>
        </p:grpSpPr>
        <p:grpSp>
          <p:nvGrpSpPr>
            <p:cNvPr id="16394" name="组合 1">
              <a:extLst>
                <a:ext uri="{FF2B5EF4-FFF2-40B4-BE49-F238E27FC236}">
                  <a16:creationId xmlns:a16="http://schemas.microsoft.com/office/drawing/2014/main" id="{C8D60A1C-1644-48C4-940D-D79C0383A2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5688" y="1499362"/>
              <a:ext cx="665162" cy="735582"/>
              <a:chOff x="1055688" y="1499362"/>
              <a:chExt cx="665162" cy="735582"/>
            </a:xfrm>
          </p:grpSpPr>
          <p:sp>
            <p:nvSpPr>
              <p:cNvPr id="16396" name="Freeform 6">
                <a:extLst>
                  <a:ext uri="{FF2B5EF4-FFF2-40B4-BE49-F238E27FC236}">
                    <a16:creationId xmlns:a16="http://schemas.microsoft.com/office/drawing/2014/main" id="{C7B976F2-1996-4EC0-BAEE-881D35F0D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499362"/>
                <a:ext cx="665162" cy="594552"/>
              </a:xfrm>
              <a:custGeom>
                <a:avLst/>
                <a:gdLst>
                  <a:gd name="T0" fmla="*/ 2147483647 w 2158"/>
                  <a:gd name="T1" fmla="*/ 2147483647 h 1996"/>
                  <a:gd name="T2" fmla="*/ 2147483647 w 2158"/>
                  <a:gd name="T3" fmla="*/ 2147483647 h 1996"/>
                  <a:gd name="T4" fmla="*/ 2147483647 w 2158"/>
                  <a:gd name="T5" fmla="*/ 0 h 1996"/>
                  <a:gd name="T6" fmla="*/ 0 w 2158"/>
                  <a:gd name="T7" fmla="*/ 0 h 1996"/>
                  <a:gd name="T8" fmla="*/ 0 w 2158"/>
                  <a:gd name="T9" fmla="*/ 2147483647 h 1996"/>
                  <a:gd name="T10" fmla="*/ 2147483647 w 2158"/>
                  <a:gd name="T11" fmla="*/ 2147483647 h 1996"/>
                  <a:gd name="T12" fmla="*/ 2147483647 w 2158"/>
                  <a:gd name="T13" fmla="*/ 2147483647 h 1996"/>
                  <a:gd name="T14" fmla="*/ 2147483647 w 2158"/>
                  <a:gd name="T15" fmla="*/ 2147483647 h 19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58" h="1996">
                    <a:moveTo>
                      <a:pt x="2158" y="531"/>
                    </a:moveTo>
                    <a:lnTo>
                      <a:pt x="1996" y="397"/>
                    </a:lnTo>
                    <a:lnTo>
                      <a:pt x="1996" y="0"/>
                    </a:lnTo>
                    <a:lnTo>
                      <a:pt x="0" y="0"/>
                    </a:lnTo>
                    <a:lnTo>
                      <a:pt x="0" y="1996"/>
                    </a:lnTo>
                    <a:lnTo>
                      <a:pt x="1996" y="1996"/>
                    </a:lnTo>
                    <a:lnTo>
                      <a:pt x="1996" y="666"/>
                    </a:lnTo>
                    <a:lnTo>
                      <a:pt x="2158" y="531"/>
                    </a:lnTo>
                    <a:close/>
                  </a:path>
                </a:pathLst>
              </a:custGeom>
              <a:solidFill>
                <a:srgbClr val="C00000"/>
              </a:solidFill>
              <a:ln w="19050" cmpd="sng">
                <a:solidFill>
                  <a:srgbClr val="F8F8F8"/>
                </a:solidFill>
                <a:bevel/>
                <a:headEnd/>
                <a:tailEnd/>
              </a:ln>
            </p:spPr>
            <p:txBody>
              <a:bodyPr lIns="92929" tIns="46465" rIns="92929" bIns="46465"/>
              <a:lstStyle/>
              <a:p>
                <a:endParaRPr lang="zh-CN" altLang="en-US"/>
              </a:p>
            </p:txBody>
          </p: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648A1682-3300-4AFD-A852-F055525D46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049" y="1535315"/>
                <a:ext cx="473044" cy="700029"/>
              </a:xfrm>
              <a:prstGeom prst="rect">
                <a:avLst/>
              </a:prstGeom>
              <a:solidFill>
                <a:srgbClr val="C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929" tIns="46465" rIns="92929" bIns="46465">
                <a:spAutoFit/>
              </a:bodyPr>
              <a:lstStyle>
                <a:lvl1pPr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defTabSz="929005" eaLnBrk="1" hangingPunct="1">
                  <a:defRPr/>
                </a:pPr>
                <a:r>
                  <a:rPr lang="en-US" sz="2800" b="1" i="0" dirty="0">
                    <a:solidFill>
                      <a:srgbClr val="F8F8F8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800" b="1" i="0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395" name="TextBox 7">
              <a:extLst>
                <a:ext uri="{FF2B5EF4-FFF2-40B4-BE49-F238E27FC236}">
                  <a16:creationId xmlns:a16="http://schemas.microsoft.com/office/drawing/2014/main" id="{ABA285A2-790D-4580-BD74-1AEF3E120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5625" y="1499361"/>
              <a:ext cx="6829426" cy="1438127"/>
            </a:xfrm>
            <a:prstGeom prst="rect">
              <a:avLst/>
            </a:prstGeom>
            <a:noFill/>
            <a:ln w="9525">
              <a:solidFill>
                <a:srgbClr val="D72F3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tIns="108000" rIns="108000" bIns="108000">
              <a:spAutoFit/>
            </a:bodyPr>
            <a:lstStyle>
              <a:lvl1pPr defTabSz="92868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2868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2868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2868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2868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28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28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28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28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rgbClr val="D72F3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中国特色社会主义制度的最大优势是党的领导</a:t>
              </a:r>
            </a:p>
          </p:txBody>
        </p:sp>
      </p:grpSp>
      <p:sp>
        <p:nvSpPr>
          <p:cNvPr id="16388" name="文本框 11">
            <a:extLst>
              <a:ext uri="{FF2B5EF4-FFF2-40B4-BE49-F238E27FC236}">
                <a16:creationId xmlns:a16="http://schemas.microsoft.com/office/drawing/2014/main" id="{5374E727-98B7-438F-86D6-8B4A8BD62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2773363"/>
            <a:ext cx="60261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党的领导是充分发挥中国特色社会主义制度优势的根本保障。</a:t>
            </a:r>
          </a:p>
        </p:txBody>
      </p:sp>
      <p:sp>
        <p:nvSpPr>
          <p:cNvPr id="16389" name="文本框 12">
            <a:extLst>
              <a:ext uri="{FF2B5EF4-FFF2-40B4-BE49-F238E27FC236}">
                <a16:creationId xmlns:a16="http://schemas.microsoft.com/office/drawing/2014/main" id="{3E551F01-CF57-4954-B476-6457EF96B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3752850"/>
            <a:ext cx="6107113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党的自身优势是中国特色社会主义制度优势的主要来源。</a:t>
            </a:r>
          </a:p>
        </p:txBody>
      </p:sp>
      <p:sp>
        <p:nvSpPr>
          <p:cNvPr id="12" name="右箭头 13">
            <a:extLst>
              <a:ext uri="{FF2B5EF4-FFF2-40B4-BE49-F238E27FC236}">
                <a16:creationId xmlns:a16="http://schemas.microsoft.com/office/drawing/2014/main" id="{2E1414BD-A3A5-445B-BB0F-E19B87602DEF}"/>
              </a:ext>
            </a:extLst>
          </p:cNvPr>
          <p:cNvSpPr/>
          <p:nvPr/>
        </p:nvSpPr>
        <p:spPr>
          <a:xfrm>
            <a:off x="860425" y="2093913"/>
            <a:ext cx="1154113" cy="452437"/>
          </a:xfrm>
          <a:prstGeom prst="rightArrow">
            <a:avLst>
              <a:gd name="adj1" fmla="val 70190"/>
              <a:gd name="adj2" fmla="val 46534"/>
            </a:avLst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微软雅黑" panose="020B0503020204020204" pitchFamily="34" charset="-122"/>
              </a:rPr>
              <a:t>第一</a:t>
            </a:r>
          </a:p>
        </p:txBody>
      </p:sp>
      <p:sp>
        <p:nvSpPr>
          <p:cNvPr id="13" name="圆角矩形 4">
            <a:extLst>
              <a:ext uri="{FF2B5EF4-FFF2-40B4-BE49-F238E27FC236}">
                <a16:creationId xmlns:a16="http://schemas.microsoft.com/office/drawing/2014/main" id="{FEECA0CD-8F34-45FA-94EE-DBD5D582F3E5}"/>
              </a:ext>
            </a:extLst>
          </p:cNvPr>
          <p:cNvSpPr/>
          <p:nvPr/>
        </p:nvSpPr>
        <p:spPr bwMode="auto">
          <a:xfrm>
            <a:off x="619125" y="1722438"/>
            <a:ext cx="7826375" cy="2916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91430" tIns="45716" rIns="91430" bIns="45716" anchor="ctr">
            <a:sp3d/>
          </a:bodyPr>
          <a:lstStyle/>
          <a:p>
            <a:pPr marL="0" lvl="2"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09" algn="l"/>
              </a:tabLst>
              <a:defRPr/>
            </a:pPr>
            <a:endParaRPr lang="zh-CN" altLang="en-US" sz="1400" kern="0" dirty="0">
              <a:solidFill>
                <a:prstClr val="black"/>
              </a:solidFill>
              <a:latin typeface="微软雅黑" pitchFamily="34" charset="-122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83D9CF44-B7DE-454E-AFA6-D012D5F8B837}"/>
              </a:ext>
            </a:extLst>
          </p:cNvPr>
          <p:cNvSpPr/>
          <p:nvPr/>
        </p:nvSpPr>
        <p:spPr>
          <a:xfrm>
            <a:off x="868363" y="2901950"/>
            <a:ext cx="1155700" cy="450850"/>
          </a:xfrm>
          <a:prstGeom prst="rightArrow">
            <a:avLst>
              <a:gd name="adj1" fmla="val 70190"/>
              <a:gd name="adj2" fmla="val 46534"/>
            </a:avLst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微软雅黑" panose="020B0503020204020204" pitchFamily="34" charset="-122"/>
              </a:rPr>
              <a:t>第二</a:t>
            </a:r>
          </a:p>
        </p:txBody>
      </p:sp>
      <p:sp>
        <p:nvSpPr>
          <p:cNvPr id="15" name="右箭头 13">
            <a:extLst>
              <a:ext uri="{FF2B5EF4-FFF2-40B4-BE49-F238E27FC236}">
                <a16:creationId xmlns:a16="http://schemas.microsoft.com/office/drawing/2014/main" id="{D9AF8B1D-2D4D-412F-9271-5D59BB2D9064}"/>
              </a:ext>
            </a:extLst>
          </p:cNvPr>
          <p:cNvSpPr/>
          <p:nvPr/>
        </p:nvSpPr>
        <p:spPr>
          <a:xfrm>
            <a:off x="896938" y="3878263"/>
            <a:ext cx="1154112" cy="454025"/>
          </a:xfrm>
          <a:prstGeom prst="rightArrow">
            <a:avLst>
              <a:gd name="adj1" fmla="val 70190"/>
              <a:gd name="adj2" fmla="val 46534"/>
            </a:avLst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微软雅黑" panose="020B0503020204020204" pitchFamily="34" charset="-122"/>
              </a:rPr>
              <a:t>第三</a:t>
            </a:r>
          </a:p>
        </p:txBody>
      </p:sp>
    </p:spTree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114555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主题1">
  <a:themeElements>
    <a:clrScheme name="此演示文稿主题颜色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B0D13"/>
      </a:accent1>
      <a:accent2>
        <a:srgbClr val="FFBE00"/>
      </a:accent2>
      <a:accent3>
        <a:srgbClr val="D03F56"/>
      </a:accent3>
      <a:accent4>
        <a:srgbClr val="7030A0"/>
      </a:accent4>
      <a:accent5>
        <a:srgbClr val="EEECE1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主题1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B0D13"/>
        </a:accent1>
        <a:accent2>
          <a:srgbClr val="FFBE00"/>
        </a:accent2>
        <a:accent3>
          <a:srgbClr val="AAAAAA"/>
        </a:accent3>
        <a:accent4>
          <a:srgbClr val="DADADA"/>
        </a:accent4>
        <a:accent5>
          <a:srgbClr val="CBAAAA"/>
        </a:accent5>
        <a:accent6>
          <a:srgbClr val="E7AC0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040--十八届五中全会配色</Template>
  <TotalTime>856</TotalTime>
  <Words>1496</Words>
  <Application>Microsoft Office PowerPoint</Application>
  <PresentationFormat>全屏显示(16:9)</PresentationFormat>
  <Paragraphs>166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Times New Roman</vt:lpstr>
      <vt:lpstr>微软雅黑</vt:lpstr>
      <vt:lpstr>Arial</vt:lpstr>
      <vt:lpstr>楷体</vt:lpstr>
      <vt:lpstr>黑体</vt:lpstr>
      <vt:lpstr>方正水柱简体</vt:lpstr>
      <vt:lpstr>隶书</vt:lpstr>
      <vt:lpstr>Calibri</vt:lpstr>
      <vt:lpstr>华文楷体</vt:lpstr>
      <vt:lpstr>楷体_GB2312</vt:lpstr>
      <vt:lpstr>等线</vt:lpstr>
      <vt:lpstr>仿宋_GB2312</vt:lpstr>
      <vt:lpstr>宋体</vt:lpstr>
      <vt:lpstr>Tahoma</vt:lpstr>
      <vt:lpstr>Wingdings 2</vt:lpstr>
      <vt:lpstr>Wingdings</vt:lpstr>
      <vt:lpstr>主题1</vt:lpstr>
      <vt:lpstr>PowerPoint 演示文稿</vt:lpstr>
      <vt:lpstr>一、党是实现中华民族伟大复兴 的领导核心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二、建立健全党的全面领导的体制机制</vt:lpstr>
      <vt:lpstr>PowerPoint 演示文稿</vt:lpstr>
      <vt:lpstr>PowerPoint 演示文稿</vt:lpstr>
      <vt:lpstr>PowerPoint 演示文稿</vt:lpstr>
      <vt:lpstr>PowerPoint 演示文稿</vt:lpstr>
      <vt:lpstr>三、坚定不移推进全面从严治党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003.pptx</dc:title>
  <dc:creator>周蕴达</dc:creator>
  <cp:lastModifiedBy>C DM</cp:lastModifiedBy>
  <cp:revision>232</cp:revision>
  <dcterms:created xsi:type="dcterms:W3CDTF">2017-01-15T10:12:00Z</dcterms:created>
  <dcterms:modified xsi:type="dcterms:W3CDTF">2021-12-12T04:17:08Z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